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7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5" r:id="rId23"/>
    <p:sldId id="278" r:id="rId24"/>
    <p:sldId id="276" r:id="rId25"/>
    <p:sldId id="277" r:id="rId26"/>
    <p:sldId id="279" r:id="rId27"/>
    <p:sldId id="280"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36E1BE9B-4BC9-4DC2-B203-AA208D96EA10}" type="datetimeFigureOut">
              <a:rPr lang="nb-NO" smtClean="0"/>
              <a:t>27.08.2021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45866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1BE9B-4BC9-4DC2-B203-AA208D96EA10}" type="datetimeFigureOut">
              <a:rPr lang="nb-NO" smtClean="0"/>
              <a:t>27.08.2021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340360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1BE9B-4BC9-4DC2-B203-AA208D96EA10}" type="datetimeFigureOut">
              <a:rPr lang="nb-NO" smtClean="0"/>
              <a:t>27.08.2021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173306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1BE9B-4BC9-4DC2-B203-AA208D96EA10}" type="datetimeFigureOut">
              <a:rPr lang="nb-NO" smtClean="0"/>
              <a:t>27.08.2021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319299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36E1BE9B-4BC9-4DC2-B203-AA208D96EA10}" type="datetimeFigureOut">
              <a:rPr lang="nb-NO" smtClean="0"/>
              <a:t>27.08.2021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393209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36E1BE9B-4BC9-4DC2-B203-AA208D96EA10}" type="datetimeFigureOut">
              <a:rPr lang="nb-NO" smtClean="0"/>
              <a:t>27.08.2021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409712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36E1BE9B-4BC9-4DC2-B203-AA208D96EA10}" type="datetimeFigureOut">
              <a:rPr lang="nb-NO" smtClean="0"/>
              <a:t>27.08.2021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323539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6E1BE9B-4BC9-4DC2-B203-AA208D96EA10}" type="datetimeFigureOut">
              <a:rPr lang="nb-NO" smtClean="0"/>
              <a:t>27.08.2021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4835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6E1BE9B-4BC9-4DC2-B203-AA208D96EA10}" type="datetimeFigureOut">
              <a:rPr lang="nb-NO" smtClean="0"/>
              <a:t>27.08.2021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299449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36E1BE9B-4BC9-4DC2-B203-AA208D96EA10}" type="datetimeFigureOut">
              <a:rPr lang="nb-NO" smtClean="0"/>
              <a:t>27.08.2021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174035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36E1BE9B-4BC9-4DC2-B203-AA208D96EA10}" type="datetimeFigureOut">
              <a:rPr lang="nb-NO" smtClean="0"/>
              <a:t>27.08.2021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3FE651C-17D6-4B38-A899-890E7659E4F9}" type="slidenum">
              <a:rPr lang="nb-NO" smtClean="0"/>
              <a:t>‹#›</a:t>
            </a:fld>
            <a:endParaRPr lang="nb-NO"/>
          </a:p>
        </p:txBody>
      </p:sp>
    </p:spTree>
    <p:extLst>
      <p:ext uri="{BB962C8B-B14F-4D97-AF65-F5344CB8AC3E}">
        <p14:creationId xmlns:p14="http://schemas.microsoft.com/office/powerpoint/2010/main" val="172471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1BE9B-4BC9-4DC2-B203-AA208D96EA10}" type="datetimeFigureOut">
              <a:rPr lang="nb-NO" smtClean="0"/>
              <a:t>27.08.2021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E651C-17D6-4B38-A899-890E7659E4F9}" type="slidenum">
              <a:rPr lang="nb-NO" smtClean="0"/>
              <a:t>‹#›</a:t>
            </a:fld>
            <a:endParaRPr lang="nb-NO"/>
          </a:p>
        </p:txBody>
      </p:sp>
    </p:spTree>
    <p:extLst>
      <p:ext uri="{BB962C8B-B14F-4D97-AF65-F5344CB8AC3E}">
        <p14:creationId xmlns:p14="http://schemas.microsoft.com/office/powerpoint/2010/main" val="3478031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35526" y="-731982"/>
            <a:ext cx="11720946" cy="2387600"/>
          </a:xfrm>
        </p:spPr>
        <p:txBody>
          <a:bodyPr/>
          <a:lstStyle/>
          <a:p>
            <a:r>
              <a:rPr lang="nb-NO" dirty="0" smtClean="0"/>
              <a:t>Brann- </a:t>
            </a:r>
            <a:r>
              <a:rPr lang="nb-NO" dirty="0" smtClean="0"/>
              <a:t>redning- </a:t>
            </a:r>
            <a:r>
              <a:rPr lang="nb-NO" dirty="0" smtClean="0"/>
              <a:t>og feiervesen</a:t>
            </a:r>
            <a:endParaRPr lang="nb-NO" dirty="0"/>
          </a:p>
        </p:txBody>
      </p:sp>
      <p:sp>
        <p:nvSpPr>
          <p:cNvPr id="3" name="Undertittel 2"/>
          <p:cNvSpPr>
            <a:spLocks noGrp="1"/>
          </p:cNvSpPr>
          <p:nvPr>
            <p:ph type="subTitle" idx="1"/>
          </p:nvPr>
        </p:nvSpPr>
        <p:spPr/>
        <p:txBody>
          <a:bodyPr/>
          <a:lstStyle/>
          <a:p>
            <a:r>
              <a:rPr lang="nb-NO" dirty="0" smtClean="0"/>
              <a:t> </a:t>
            </a:r>
            <a:endParaRPr lang="nb-NO" dirty="0"/>
          </a:p>
        </p:txBody>
      </p:sp>
      <p:pic>
        <p:nvPicPr>
          <p:cNvPr id="4" name="Bilde 3"/>
          <p:cNvPicPr>
            <a:picLocks noChangeAspect="1"/>
          </p:cNvPicPr>
          <p:nvPr/>
        </p:nvPicPr>
        <p:blipFill>
          <a:blip r:embed="rId2"/>
          <a:stretch>
            <a:fillRect/>
          </a:stretch>
        </p:blipFill>
        <p:spPr>
          <a:xfrm>
            <a:off x="4694590" y="2833161"/>
            <a:ext cx="2802819" cy="3193515"/>
          </a:xfrm>
          <a:prstGeom prst="rect">
            <a:avLst/>
          </a:prstGeom>
        </p:spPr>
      </p:pic>
    </p:spTree>
    <p:extLst>
      <p:ext uri="{BB962C8B-B14F-4D97-AF65-F5344CB8AC3E}">
        <p14:creationId xmlns:p14="http://schemas.microsoft.com/office/powerpoint/2010/main" val="252917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Situasjonen ved ankomst</a:t>
            </a:r>
            <a:endParaRPr lang="nb-NO" dirty="0"/>
          </a:p>
        </p:txBody>
      </p:sp>
      <p:pic>
        <p:nvPicPr>
          <p:cNvPr id="4" name="Plassholder for innhold 3" descr="C:\Users\hb-jobj\Downloads\situasjons-ved-ankomst-b (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270072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Kvar </a:t>
            </a:r>
            <a:r>
              <a:rPr lang="nb-NO" dirty="0" err="1" smtClean="0"/>
              <a:t>startar</a:t>
            </a:r>
            <a:r>
              <a:rPr lang="nb-NO" dirty="0" smtClean="0"/>
              <a:t> </a:t>
            </a:r>
            <a:r>
              <a:rPr lang="nb-NO" dirty="0" err="1" smtClean="0"/>
              <a:t>brannane</a:t>
            </a:r>
            <a:r>
              <a:rPr lang="nb-NO" dirty="0" smtClean="0"/>
              <a:t> 2016 - 2020</a:t>
            </a:r>
            <a:endParaRPr lang="nb-NO" dirty="0"/>
          </a:p>
        </p:txBody>
      </p:sp>
      <p:pic>
        <p:nvPicPr>
          <p:cNvPr id="4" name="Plassholder for innhold 3" descr="C:\Users\hb-jobj\Downloads\chart (3).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151304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24873"/>
            <a:ext cx="10550236" cy="1247343"/>
          </a:xfrm>
        </p:spPr>
        <p:txBody>
          <a:bodyPr/>
          <a:lstStyle/>
          <a:p>
            <a:r>
              <a:rPr lang="nb-NO" dirty="0" smtClean="0"/>
              <a:t>Helseoppdrag 2020</a:t>
            </a:r>
            <a:endParaRPr lang="nb-NO" dirty="0"/>
          </a:p>
        </p:txBody>
      </p:sp>
      <p:pic>
        <p:nvPicPr>
          <p:cNvPr id="4" name="Plassholder for innhold 3" descr="C:\Users\hb-jobj\Downloads\helseoppdrag-pr-kommune.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sp>
        <p:nvSpPr>
          <p:cNvPr id="3" name="Ellipse 2"/>
          <p:cNvSpPr/>
          <p:nvPr/>
        </p:nvSpPr>
        <p:spPr>
          <a:xfrm>
            <a:off x="5292436" y="4387272"/>
            <a:ext cx="489527" cy="1690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98910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Type helseoppdrag 2016 - 2020</a:t>
            </a:r>
            <a:endParaRPr lang="nb-NO" dirty="0"/>
          </a:p>
        </p:txBody>
      </p:sp>
      <p:pic>
        <p:nvPicPr>
          <p:cNvPr id="4" name="Plassholder for innhold 3" descr="C:\Users\hb-jobj\Downloads\type-helseoppdrag-pr-ko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15408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Trafikkulykker</a:t>
            </a:r>
            <a:endParaRPr lang="nb-NO" dirty="0"/>
          </a:p>
        </p:txBody>
      </p:sp>
      <p:pic>
        <p:nvPicPr>
          <p:cNvPr id="6" name="Plassholder for innhold 5" descr="C:\Users\hb-jobj\Downloads\trafikkulykker-pr-kommun.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59087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Automatiske brannalarmer 2020</a:t>
            </a:r>
            <a:endParaRPr lang="nb-NO" dirty="0"/>
          </a:p>
        </p:txBody>
      </p:sp>
      <p:pic>
        <p:nvPicPr>
          <p:cNvPr id="4" name="Plassholder for innhold 3" descr="C:\Users\hb-jobj\Downloads\automatiske-brannalarmer.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5" name="Bilde 4"/>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54188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Unødige alarmer</a:t>
            </a:r>
            <a:endParaRPr lang="nb-NO" dirty="0"/>
          </a:p>
        </p:txBody>
      </p:sp>
      <p:pic>
        <p:nvPicPr>
          <p:cNvPr id="4" name="Plassholder for innhold 3" descr="C:\Users\hb-jobj\Downloads\undige-og-falske-alarmer.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3129" y="1548152"/>
            <a:ext cx="6527007" cy="4351338"/>
          </a:xfrm>
          <a:prstGeom prst="rect">
            <a:avLst/>
          </a:prstGeom>
          <a:noFill/>
          <a:ln>
            <a:noFill/>
          </a:ln>
        </p:spPr>
      </p:pic>
      <p:sp>
        <p:nvSpPr>
          <p:cNvPr id="5" name="TekstSylinder 4"/>
          <p:cNvSpPr txBox="1"/>
          <p:nvPr/>
        </p:nvSpPr>
        <p:spPr>
          <a:xfrm>
            <a:off x="2611820" y="5811203"/>
            <a:ext cx="6968359" cy="923330"/>
          </a:xfrm>
          <a:prstGeom prst="rect">
            <a:avLst/>
          </a:prstGeom>
          <a:noFill/>
        </p:spPr>
        <p:txBody>
          <a:bodyPr wrap="square" rtlCol="0">
            <a:spAutoFit/>
          </a:bodyPr>
          <a:lstStyle/>
          <a:p>
            <a:r>
              <a:rPr lang="nb-NO" dirty="0" err="1" smtClean="0"/>
              <a:t>Oftast</a:t>
            </a:r>
            <a:r>
              <a:rPr lang="nb-NO" dirty="0" smtClean="0"/>
              <a:t> automatiske </a:t>
            </a:r>
            <a:r>
              <a:rPr lang="nb-NO" dirty="0" err="1" smtClean="0"/>
              <a:t>brannalarmar</a:t>
            </a:r>
            <a:r>
              <a:rPr lang="nb-NO" dirty="0" smtClean="0"/>
              <a:t> der </a:t>
            </a:r>
            <a:r>
              <a:rPr lang="nb-NO" dirty="0" err="1" smtClean="0"/>
              <a:t>dei</a:t>
            </a:r>
            <a:r>
              <a:rPr lang="nb-NO" dirty="0"/>
              <a:t> </a:t>
            </a:r>
            <a:r>
              <a:rPr lang="nb-NO" dirty="0" smtClean="0"/>
              <a:t>melder </a:t>
            </a:r>
            <a:r>
              <a:rPr lang="nb-NO" dirty="0" err="1" smtClean="0"/>
              <a:t>frå</a:t>
            </a:r>
            <a:r>
              <a:rPr lang="nb-NO" dirty="0" smtClean="0"/>
              <a:t> at det </a:t>
            </a:r>
            <a:r>
              <a:rPr lang="nb-NO" dirty="0" err="1" smtClean="0"/>
              <a:t>ikkje</a:t>
            </a:r>
            <a:r>
              <a:rPr lang="nb-NO" dirty="0" smtClean="0"/>
              <a:t> er behov for brannvesenet. Kan også være avstandsmelding om røyk i terrenget som </a:t>
            </a:r>
            <a:r>
              <a:rPr lang="nb-NO" dirty="0" err="1" smtClean="0"/>
              <a:t>f.eks</a:t>
            </a:r>
            <a:r>
              <a:rPr lang="nb-NO" dirty="0" smtClean="0"/>
              <a:t> er bålbrenning. </a:t>
            </a:r>
            <a:endParaRPr lang="nb-NO" dirty="0"/>
          </a:p>
        </p:txBody>
      </p:sp>
      <p:pic>
        <p:nvPicPr>
          <p:cNvPr id="6" name="Bilde 5"/>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70082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Nødetat fyrst på </a:t>
            </a:r>
            <a:r>
              <a:rPr lang="nb-NO" dirty="0" err="1" smtClean="0"/>
              <a:t>ulykkesstaden</a:t>
            </a:r>
            <a:endParaRPr lang="nb-NO" dirty="0"/>
          </a:p>
        </p:txBody>
      </p:sp>
      <p:pic>
        <p:nvPicPr>
          <p:cNvPr id="4" name="Plassholder for innhold 3" descr="C:\Users\hb-jobj\Downloads\hvilken-ndetat-var-frst (4).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5" name="Bilde 4"/>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235374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Feiing og tilsyn</a:t>
            </a:r>
            <a:endParaRPr lang="nb-NO" dirty="0"/>
          </a:p>
        </p:txBody>
      </p:sp>
      <p:sp>
        <p:nvSpPr>
          <p:cNvPr id="3" name="Plassholder for innhold 2"/>
          <p:cNvSpPr>
            <a:spLocks noGrp="1"/>
          </p:cNvSpPr>
          <p:nvPr>
            <p:ph idx="1"/>
          </p:nvPr>
        </p:nvSpPr>
        <p:spPr/>
        <p:txBody>
          <a:bodyPr/>
          <a:lstStyle/>
          <a:p>
            <a:r>
              <a:rPr lang="nb-NO" dirty="0" smtClean="0"/>
              <a:t>Gjennomfører ca. 2500 tilsyn/feiing på hytter pr. år.</a:t>
            </a:r>
          </a:p>
          <a:p>
            <a:r>
              <a:rPr lang="nb-NO" dirty="0" smtClean="0"/>
              <a:t>Kor ofte du får tilsyn og feia pipa på hytta vert bestemt ut </a:t>
            </a:r>
            <a:r>
              <a:rPr lang="nb-NO" dirty="0" err="1" smtClean="0"/>
              <a:t>frå</a:t>
            </a:r>
            <a:r>
              <a:rPr lang="nb-NO" dirty="0" smtClean="0"/>
              <a:t> risiko. Dvs. f.eks. kor </a:t>
            </a:r>
            <a:r>
              <a:rPr lang="nb-NO" dirty="0" err="1" smtClean="0"/>
              <a:t>mykje</a:t>
            </a:r>
            <a:r>
              <a:rPr lang="nb-NO" dirty="0" smtClean="0"/>
              <a:t> sot det er, om det er </a:t>
            </a:r>
            <a:r>
              <a:rPr lang="nb-NO" dirty="0" err="1" smtClean="0"/>
              <a:t>beksot</a:t>
            </a:r>
            <a:r>
              <a:rPr lang="nb-NO" dirty="0" smtClean="0"/>
              <a:t>, kva tilstand ovn/peis/røykrør/pipe er i o.l. Dei fleste har frekvens mellom 4-6 år, aldri </a:t>
            </a:r>
            <a:r>
              <a:rPr lang="nb-NO" dirty="0" err="1" smtClean="0"/>
              <a:t>sjeldnare</a:t>
            </a:r>
            <a:r>
              <a:rPr lang="nb-NO" dirty="0" smtClean="0"/>
              <a:t> enn kvart 8. år. Om du </a:t>
            </a:r>
            <a:r>
              <a:rPr lang="nb-NO" dirty="0" err="1" smtClean="0"/>
              <a:t>ynskjer</a:t>
            </a:r>
            <a:r>
              <a:rPr lang="nb-NO" dirty="0" smtClean="0"/>
              <a:t> </a:t>
            </a:r>
            <a:r>
              <a:rPr lang="nb-NO" dirty="0" err="1" smtClean="0"/>
              <a:t>oftare</a:t>
            </a:r>
            <a:r>
              <a:rPr lang="nb-NO" dirty="0" smtClean="0"/>
              <a:t> enn den frekvensen du er sett opp på så </a:t>
            </a:r>
            <a:r>
              <a:rPr lang="nb-NO" dirty="0" err="1" smtClean="0"/>
              <a:t>berre</a:t>
            </a:r>
            <a:r>
              <a:rPr lang="nb-NO" dirty="0" smtClean="0"/>
              <a:t> ta kontakt med HBR så </a:t>
            </a:r>
            <a:r>
              <a:rPr lang="nb-NO" dirty="0" err="1" smtClean="0"/>
              <a:t>ordnar</a:t>
            </a:r>
            <a:r>
              <a:rPr lang="nb-NO" dirty="0" smtClean="0"/>
              <a:t> </a:t>
            </a:r>
            <a:r>
              <a:rPr lang="nb-NO" dirty="0" err="1" smtClean="0"/>
              <a:t>me</a:t>
            </a:r>
            <a:r>
              <a:rPr lang="nb-NO" dirty="0" smtClean="0"/>
              <a:t> det.</a:t>
            </a:r>
          </a:p>
          <a:p>
            <a:r>
              <a:rPr lang="nb-NO" dirty="0" smtClean="0"/>
              <a:t>Du betaler gebyr </a:t>
            </a:r>
            <a:r>
              <a:rPr lang="nb-NO" dirty="0" err="1" smtClean="0"/>
              <a:t>berre</a:t>
            </a:r>
            <a:r>
              <a:rPr lang="nb-NO" dirty="0" smtClean="0"/>
              <a:t> når </a:t>
            </a:r>
            <a:r>
              <a:rPr lang="nb-NO" dirty="0" err="1" smtClean="0"/>
              <a:t>me</a:t>
            </a:r>
            <a:r>
              <a:rPr lang="nb-NO" dirty="0" smtClean="0"/>
              <a:t> har gjennomført feiing eller tilsyn, eller når det er varsla og </a:t>
            </a:r>
            <a:r>
              <a:rPr lang="nb-NO" dirty="0" err="1" smtClean="0"/>
              <a:t>me</a:t>
            </a:r>
            <a:r>
              <a:rPr lang="nb-NO" dirty="0" smtClean="0"/>
              <a:t> </a:t>
            </a:r>
            <a:r>
              <a:rPr lang="nb-NO" dirty="0" err="1" smtClean="0"/>
              <a:t>ikkje</a:t>
            </a:r>
            <a:r>
              <a:rPr lang="nb-NO" dirty="0" smtClean="0"/>
              <a:t> har fått beskjed i forkant om at de </a:t>
            </a:r>
            <a:r>
              <a:rPr lang="nb-NO" dirty="0" err="1" smtClean="0"/>
              <a:t>ikkje</a:t>
            </a:r>
            <a:r>
              <a:rPr lang="nb-NO" dirty="0" smtClean="0"/>
              <a:t> er på hytta eller det er gjort klart. </a:t>
            </a:r>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72009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Feiing og tilsyn</a:t>
            </a:r>
            <a:endParaRPr lang="nb-NO" dirty="0"/>
          </a:p>
        </p:txBody>
      </p:sp>
      <p:sp>
        <p:nvSpPr>
          <p:cNvPr id="3" name="Plassholder for innhold 2"/>
          <p:cNvSpPr>
            <a:spLocks noGrp="1"/>
          </p:cNvSpPr>
          <p:nvPr>
            <p:ph idx="1"/>
          </p:nvPr>
        </p:nvSpPr>
        <p:spPr/>
        <p:txBody>
          <a:bodyPr/>
          <a:lstStyle/>
          <a:p>
            <a:r>
              <a:rPr lang="nb-NO" dirty="0" smtClean="0"/>
              <a:t>Om du gjev melding i forkant kan </a:t>
            </a:r>
            <a:r>
              <a:rPr lang="nb-NO" dirty="0" err="1" smtClean="0"/>
              <a:t>me</a:t>
            </a:r>
            <a:r>
              <a:rPr lang="nb-NO" dirty="0" smtClean="0"/>
              <a:t> avtale ei tid det høver for deg, eller at </a:t>
            </a:r>
            <a:r>
              <a:rPr lang="nb-NO" dirty="0" err="1" smtClean="0"/>
              <a:t>me</a:t>
            </a:r>
            <a:r>
              <a:rPr lang="nb-NO" dirty="0" smtClean="0"/>
              <a:t> </a:t>
            </a:r>
            <a:r>
              <a:rPr lang="nb-NO" dirty="0" err="1" smtClean="0"/>
              <a:t>avtalar</a:t>
            </a:r>
            <a:r>
              <a:rPr lang="nb-NO" dirty="0" smtClean="0"/>
              <a:t> nøkkel/kode dersom det </a:t>
            </a:r>
            <a:r>
              <a:rPr lang="nb-NO" dirty="0" err="1" smtClean="0"/>
              <a:t>ikkje</a:t>
            </a:r>
            <a:r>
              <a:rPr lang="nb-NO" dirty="0" smtClean="0"/>
              <a:t> høver for dykk å være med. Sjølvsagt </a:t>
            </a:r>
            <a:r>
              <a:rPr lang="nb-NO" dirty="0" err="1" smtClean="0"/>
              <a:t>berre</a:t>
            </a:r>
            <a:r>
              <a:rPr lang="nb-NO" dirty="0" smtClean="0"/>
              <a:t> om de </a:t>
            </a:r>
            <a:r>
              <a:rPr lang="nb-NO" dirty="0" err="1" smtClean="0"/>
              <a:t>ynskjer</a:t>
            </a:r>
            <a:r>
              <a:rPr lang="nb-NO" dirty="0" smtClean="0"/>
              <a:t> det. </a:t>
            </a:r>
          </a:p>
          <a:p>
            <a:r>
              <a:rPr lang="nb-NO" dirty="0" smtClean="0"/>
              <a:t>Hugs å </a:t>
            </a:r>
            <a:r>
              <a:rPr lang="nb-NO" dirty="0" err="1" smtClean="0"/>
              <a:t>gje</a:t>
            </a:r>
            <a:r>
              <a:rPr lang="nb-NO" dirty="0" smtClean="0"/>
              <a:t> beskjed med </a:t>
            </a:r>
            <a:r>
              <a:rPr lang="nb-NO" dirty="0" err="1" smtClean="0"/>
              <a:t>ein</a:t>
            </a:r>
            <a:r>
              <a:rPr lang="nb-NO" dirty="0" smtClean="0"/>
              <a:t> gong du får varselet dersom varsla tid </a:t>
            </a:r>
            <a:r>
              <a:rPr lang="nb-NO" dirty="0" err="1" smtClean="0"/>
              <a:t>ikkje</a:t>
            </a:r>
            <a:r>
              <a:rPr lang="nb-NO" dirty="0" smtClean="0"/>
              <a:t> høver, då får </a:t>
            </a:r>
            <a:r>
              <a:rPr lang="nb-NO" dirty="0" err="1" smtClean="0"/>
              <a:t>me</a:t>
            </a:r>
            <a:r>
              <a:rPr lang="nb-NO" dirty="0" smtClean="0"/>
              <a:t> tid å evt. varsle andre i god tid før avtalen. </a:t>
            </a:r>
          </a:p>
          <a:p>
            <a:r>
              <a:rPr lang="nb-NO" dirty="0" err="1" smtClean="0"/>
              <a:t>Sidan</a:t>
            </a:r>
            <a:r>
              <a:rPr lang="nb-NO" dirty="0" smtClean="0"/>
              <a:t> lovverket krev at frekvensen på kor ofte </a:t>
            </a:r>
            <a:r>
              <a:rPr lang="nb-NO" dirty="0" err="1" smtClean="0"/>
              <a:t>me</a:t>
            </a:r>
            <a:r>
              <a:rPr lang="nb-NO" dirty="0" smtClean="0"/>
              <a:t> </a:t>
            </a:r>
            <a:r>
              <a:rPr lang="nb-NO" dirty="0" err="1" smtClean="0"/>
              <a:t>feiar</a:t>
            </a:r>
            <a:r>
              <a:rPr lang="nb-NO" dirty="0" smtClean="0"/>
              <a:t> og går tilsyn hjå deg er på bakgrunn av risiko så kan du ha anna frekvens enn naboen. </a:t>
            </a:r>
          </a:p>
          <a:p>
            <a:pPr marL="0" indent="0">
              <a:buNone/>
            </a:pPr>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125237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HBR IKS</a:t>
            </a:r>
            <a:endParaRPr lang="nb-NO" dirty="0"/>
          </a:p>
        </p:txBody>
      </p:sp>
      <p:sp>
        <p:nvSpPr>
          <p:cNvPr id="3" name="Plassholder for innhold 2"/>
          <p:cNvSpPr>
            <a:spLocks noGrp="1"/>
          </p:cNvSpPr>
          <p:nvPr>
            <p:ph idx="1"/>
          </p:nvPr>
        </p:nvSpPr>
        <p:spPr>
          <a:xfrm>
            <a:off x="838200" y="1466171"/>
            <a:ext cx="10515600" cy="5218408"/>
          </a:xfrm>
        </p:spPr>
        <p:txBody>
          <a:bodyPr>
            <a:normAutofit fontScale="77500" lnSpcReduction="20000"/>
          </a:bodyPr>
          <a:lstStyle/>
          <a:p>
            <a:r>
              <a:rPr lang="nb-NO" dirty="0" smtClean="0"/>
              <a:t>Interkommunalt </a:t>
            </a:r>
            <a:r>
              <a:rPr lang="nb-NO" dirty="0" smtClean="0"/>
              <a:t>brannvesen for Flå, Nesbyen, Gol, Hemsedal og </a:t>
            </a:r>
            <a:r>
              <a:rPr lang="nb-NO" dirty="0" smtClean="0"/>
              <a:t>Ål (- Hol)</a:t>
            </a:r>
            <a:endParaRPr lang="nb-NO" dirty="0" smtClean="0"/>
          </a:p>
          <a:p>
            <a:r>
              <a:rPr lang="nb-NO" dirty="0" smtClean="0"/>
              <a:t>Etablert 1999 med Gol og </a:t>
            </a:r>
            <a:r>
              <a:rPr lang="nb-NO" dirty="0" smtClean="0"/>
              <a:t>Hemsedal, Ål </a:t>
            </a:r>
            <a:r>
              <a:rPr lang="nb-NO" dirty="0" smtClean="0"/>
              <a:t>kom med i </a:t>
            </a:r>
            <a:r>
              <a:rPr lang="nb-NO" dirty="0" smtClean="0"/>
              <a:t>2005 og Nesbyen </a:t>
            </a:r>
            <a:r>
              <a:rPr lang="nb-NO" dirty="0" smtClean="0"/>
              <a:t>og Flå kom med i </a:t>
            </a:r>
            <a:r>
              <a:rPr lang="nb-NO" dirty="0" smtClean="0"/>
              <a:t>2018</a:t>
            </a:r>
          </a:p>
          <a:p>
            <a:endParaRPr lang="nb-NO" dirty="0"/>
          </a:p>
          <a:p>
            <a:r>
              <a:rPr lang="nb-NO" dirty="0" smtClean="0"/>
              <a:t>Gol har 4 brannfolk på vakt heile året. </a:t>
            </a:r>
          </a:p>
          <a:p>
            <a:r>
              <a:rPr lang="nb-NO" dirty="0" smtClean="0"/>
              <a:t>Heimevakter med krav om å være på stasjonen </a:t>
            </a:r>
            <a:r>
              <a:rPr lang="nb-NO" dirty="0" err="1" smtClean="0"/>
              <a:t>innan</a:t>
            </a:r>
            <a:r>
              <a:rPr lang="nb-NO" dirty="0" smtClean="0"/>
              <a:t> 4 min på dag og 6 min på natt. Dei som vert tilsett må </a:t>
            </a:r>
            <a:r>
              <a:rPr lang="nb-NO" dirty="0" err="1" smtClean="0"/>
              <a:t>difor</a:t>
            </a:r>
            <a:r>
              <a:rPr lang="nb-NO" dirty="0" smtClean="0"/>
              <a:t> bu i nærleiken av brannstasjonen. </a:t>
            </a:r>
          </a:p>
          <a:p>
            <a:r>
              <a:rPr lang="nb-NO" dirty="0" smtClean="0"/>
              <a:t>Klar til utrykning </a:t>
            </a:r>
            <a:r>
              <a:rPr lang="nb-NO" dirty="0" err="1" smtClean="0"/>
              <a:t>frå</a:t>
            </a:r>
            <a:r>
              <a:rPr lang="nb-NO" dirty="0" smtClean="0"/>
              <a:t> stasjonen ca. 6-8 min etter alarm. </a:t>
            </a:r>
          </a:p>
          <a:p>
            <a:r>
              <a:rPr lang="nb-NO" dirty="0" smtClean="0"/>
              <a:t>Når </a:t>
            </a:r>
            <a:r>
              <a:rPr lang="nb-NO" dirty="0" err="1" smtClean="0"/>
              <a:t>ein</a:t>
            </a:r>
            <a:r>
              <a:rPr lang="nb-NO" dirty="0"/>
              <a:t> </a:t>
            </a:r>
            <a:r>
              <a:rPr lang="nb-NO" dirty="0" smtClean="0"/>
              <a:t>legg </a:t>
            </a:r>
            <a:r>
              <a:rPr lang="nb-NO" dirty="0" err="1" smtClean="0"/>
              <a:t>køyretida</a:t>
            </a:r>
            <a:r>
              <a:rPr lang="nb-NO" dirty="0" smtClean="0"/>
              <a:t> til hytteområda i tillegg så går det </a:t>
            </a:r>
            <a:r>
              <a:rPr lang="nb-NO" dirty="0" err="1" smtClean="0"/>
              <a:t>sjeldan</a:t>
            </a:r>
            <a:r>
              <a:rPr lang="nb-NO" dirty="0" smtClean="0"/>
              <a:t> </a:t>
            </a:r>
            <a:r>
              <a:rPr lang="nb-NO" dirty="0" err="1" smtClean="0"/>
              <a:t>raskare</a:t>
            </a:r>
            <a:r>
              <a:rPr lang="nb-NO" dirty="0" smtClean="0"/>
              <a:t> enn 30 min før </a:t>
            </a:r>
            <a:r>
              <a:rPr lang="nb-NO" dirty="0" err="1" smtClean="0"/>
              <a:t>me</a:t>
            </a:r>
            <a:r>
              <a:rPr lang="nb-NO" dirty="0" smtClean="0"/>
              <a:t> er på plass.</a:t>
            </a:r>
          </a:p>
          <a:p>
            <a:r>
              <a:rPr lang="nb-NO" dirty="0" smtClean="0"/>
              <a:t>Brannutviklinga skjer raskt, på 6-8 min </a:t>
            </a:r>
            <a:r>
              <a:rPr lang="nb-NO" dirty="0" err="1" smtClean="0"/>
              <a:t>utan</a:t>
            </a:r>
            <a:r>
              <a:rPr lang="nb-NO" dirty="0" smtClean="0"/>
              <a:t> </a:t>
            </a:r>
            <a:r>
              <a:rPr lang="nb-NO" dirty="0" err="1" smtClean="0"/>
              <a:t>sløkketiltak</a:t>
            </a:r>
            <a:r>
              <a:rPr lang="nb-NO" dirty="0" smtClean="0"/>
              <a:t> er som </a:t>
            </a:r>
            <a:r>
              <a:rPr lang="nb-NO" dirty="0" err="1" smtClean="0"/>
              <a:t>oftast</a:t>
            </a:r>
            <a:r>
              <a:rPr lang="nb-NO" dirty="0" smtClean="0"/>
              <a:t> ei hytte fullt overtent. </a:t>
            </a:r>
          </a:p>
          <a:p>
            <a:r>
              <a:rPr lang="nb-NO" dirty="0" err="1" smtClean="0"/>
              <a:t>Difor</a:t>
            </a:r>
            <a:r>
              <a:rPr lang="nb-NO" dirty="0" smtClean="0"/>
              <a:t> viktig med </a:t>
            </a:r>
            <a:r>
              <a:rPr lang="nb-NO" dirty="0" err="1" smtClean="0"/>
              <a:t>fungerande</a:t>
            </a:r>
            <a:r>
              <a:rPr lang="nb-NO" dirty="0" smtClean="0"/>
              <a:t> </a:t>
            </a:r>
            <a:r>
              <a:rPr lang="nb-NO" dirty="0" err="1" smtClean="0"/>
              <a:t>røykvarslarar</a:t>
            </a:r>
            <a:r>
              <a:rPr lang="nb-NO" dirty="0" smtClean="0"/>
              <a:t>, helst seriekobla i alle rom. Det </a:t>
            </a:r>
            <a:r>
              <a:rPr lang="nb-NO" dirty="0" err="1" smtClean="0"/>
              <a:t>reddar</a:t>
            </a:r>
            <a:r>
              <a:rPr lang="nb-NO" dirty="0" smtClean="0"/>
              <a:t> liv! Test </a:t>
            </a:r>
            <a:r>
              <a:rPr lang="nb-NO" dirty="0" err="1" smtClean="0"/>
              <a:t>røykvarslar</a:t>
            </a:r>
            <a:r>
              <a:rPr lang="nb-NO" dirty="0" smtClean="0"/>
              <a:t> kvar gong du kjem på hytta. </a:t>
            </a:r>
          </a:p>
          <a:p>
            <a:r>
              <a:rPr lang="nb-NO" dirty="0" smtClean="0"/>
              <a:t>Ha slokkeapparat på hytta og </a:t>
            </a:r>
            <a:r>
              <a:rPr lang="nb-NO" dirty="0" err="1" smtClean="0"/>
              <a:t>gjer</a:t>
            </a:r>
            <a:r>
              <a:rPr lang="nb-NO" dirty="0" smtClean="0"/>
              <a:t> deg kjent med </a:t>
            </a:r>
            <a:r>
              <a:rPr lang="nb-NO" dirty="0" err="1" smtClean="0"/>
              <a:t>korleis</a:t>
            </a:r>
            <a:r>
              <a:rPr lang="nb-NO" dirty="0" smtClean="0"/>
              <a:t> du brukar den, då kan </a:t>
            </a:r>
            <a:r>
              <a:rPr lang="nb-NO" dirty="0" err="1" smtClean="0"/>
              <a:t>ein</a:t>
            </a:r>
            <a:r>
              <a:rPr lang="nb-NO" dirty="0" smtClean="0"/>
              <a:t> </a:t>
            </a:r>
            <a:r>
              <a:rPr lang="nb-NO" dirty="0" err="1" smtClean="0"/>
              <a:t>sløkkje</a:t>
            </a:r>
            <a:r>
              <a:rPr lang="nb-NO" dirty="0" smtClean="0"/>
              <a:t> brannen i </a:t>
            </a:r>
            <a:r>
              <a:rPr lang="nb-NO" dirty="0" err="1" smtClean="0"/>
              <a:t>tidleg</a:t>
            </a:r>
            <a:r>
              <a:rPr lang="nb-NO" dirty="0" smtClean="0"/>
              <a:t> fase.</a:t>
            </a:r>
          </a:p>
          <a:p>
            <a:endParaRPr lang="nb-NO" dirty="0" smtClean="0"/>
          </a:p>
          <a:p>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176973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Feiing og tilsyn</a:t>
            </a:r>
            <a:endParaRPr lang="nb-NO" dirty="0"/>
          </a:p>
        </p:txBody>
      </p:sp>
      <p:sp>
        <p:nvSpPr>
          <p:cNvPr id="3" name="Plassholder for innhold 2"/>
          <p:cNvSpPr>
            <a:spLocks noGrp="1"/>
          </p:cNvSpPr>
          <p:nvPr>
            <p:ph idx="1"/>
          </p:nvPr>
        </p:nvSpPr>
        <p:spPr/>
        <p:txBody>
          <a:bodyPr/>
          <a:lstStyle/>
          <a:p>
            <a:r>
              <a:rPr lang="nb-NO" dirty="0" smtClean="0"/>
              <a:t>Nytt system </a:t>
            </a:r>
            <a:r>
              <a:rPr lang="nb-NO" dirty="0" err="1" smtClean="0"/>
              <a:t>frå</a:t>
            </a:r>
            <a:r>
              <a:rPr lang="nb-NO" dirty="0"/>
              <a:t> </a:t>
            </a:r>
            <a:r>
              <a:rPr lang="nb-NO" dirty="0" smtClean="0"/>
              <a:t>01.01.21:</a:t>
            </a:r>
          </a:p>
          <a:p>
            <a:r>
              <a:rPr lang="nb-NO" dirty="0" smtClean="0"/>
              <a:t>Varsel om feiing/tilsyn på </a:t>
            </a:r>
            <a:r>
              <a:rPr lang="nb-NO" dirty="0" err="1" smtClean="0"/>
              <a:t>sms</a:t>
            </a:r>
            <a:r>
              <a:rPr lang="nb-NO" dirty="0" smtClean="0"/>
              <a:t>. Kan svare ja på </a:t>
            </a:r>
            <a:r>
              <a:rPr lang="nb-NO" dirty="0" err="1" smtClean="0"/>
              <a:t>sms</a:t>
            </a:r>
            <a:r>
              <a:rPr lang="nb-NO" dirty="0" smtClean="0"/>
              <a:t> om det høver, eller nei om det </a:t>
            </a:r>
            <a:r>
              <a:rPr lang="nb-NO" dirty="0" err="1" smtClean="0"/>
              <a:t>ikkje</a:t>
            </a:r>
            <a:r>
              <a:rPr lang="nb-NO" dirty="0" smtClean="0"/>
              <a:t> høver og </a:t>
            </a:r>
            <a:r>
              <a:rPr lang="nb-NO" dirty="0" err="1" smtClean="0"/>
              <a:t>me</a:t>
            </a:r>
            <a:r>
              <a:rPr lang="nb-NO" dirty="0" smtClean="0"/>
              <a:t> skal ta kontakt for å avtale ny tid.</a:t>
            </a:r>
          </a:p>
          <a:p>
            <a:endParaRPr lang="nb-NO" dirty="0" smtClean="0"/>
          </a:p>
          <a:p>
            <a:pPr marL="0" indent="0">
              <a:buNone/>
            </a:pPr>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115208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Feiing og tilsyn - Gebyr</a:t>
            </a:r>
            <a:endParaRPr lang="nb-NO" dirty="0"/>
          </a:p>
        </p:txBody>
      </p:sp>
      <p:sp>
        <p:nvSpPr>
          <p:cNvPr id="3" name="Plassholder for innhold 2"/>
          <p:cNvSpPr>
            <a:spLocks noGrp="1"/>
          </p:cNvSpPr>
          <p:nvPr>
            <p:ph idx="1"/>
          </p:nvPr>
        </p:nvSpPr>
        <p:spPr/>
        <p:txBody>
          <a:bodyPr>
            <a:normAutofit/>
          </a:bodyPr>
          <a:lstStyle/>
          <a:p>
            <a:r>
              <a:rPr lang="nb-NO" dirty="0" err="1" smtClean="0"/>
              <a:t>Feiertenesta</a:t>
            </a:r>
            <a:r>
              <a:rPr lang="nb-NO" dirty="0" smtClean="0"/>
              <a:t> er ei </a:t>
            </a:r>
            <a:r>
              <a:rPr lang="nb-NO" dirty="0" err="1" smtClean="0"/>
              <a:t>sjølvkostteneste</a:t>
            </a:r>
            <a:r>
              <a:rPr lang="nb-NO" dirty="0" smtClean="0"/>
              <a:t> – Det vil si at gebyra skal dekke kostnaden, hverken </a:t>
            </a:r>
            <a:r>
              <a:rPr lang="nb-NO" dirty="0" err="1" smtClean="0"/>
              <a:t>meir</a:t>
            </a:r>
            <a:r>
              <a:rPr lang="nb-NO" dirty="0" smtClean="0"/>
              <a:t> eller mindre. </a:t>
            </a:r>
          </a:p>
          <a:p>
            <a:r>
              <a:rPr lang="nb-NO" dirty="0" smtClean="0"/>
              <a:t>Risikobasert frekvens, </a:t>
            </a:r>
            <a:r>
              <a:rPr lang="nb-NO" dirty="0" err="1" smtClean="0"/>
              <a:t>køyretid</a:t>
            </a:r>
            <a:r>
              <a:rPr lang="nb-NO" dirty="0" smtClean="0"/>
              <a:t> </a:t>
            </a:r>
            <a:r>
              <a:rPr lang="nb-NO" dirty="0" err="1" smtClean="0"/>
              <a:t>frå</a:t>
            </a:r>
            <a:r>
              <a:rPr lang="nb-NO" dirty="0" smtClean="0"/>
              <a:t> brannstasjonen, og at mange </a:t>
            </a:r>
            <a:r>
              <a:rPr lang="nb-NO" dirty="0" err="1" smtClean="0"/>
              <a:t>hytteeigarar</a:t>
            </a:r>
            <a:r>
              <a:rPr lang="nb-NO" dirty="0" smtClean="0"/>
              <a:t> </a:t>
            </a:r>
            <a:r>
              <a:rPr lang="nb-NO" dirty="0" err="1" smtClean="0"/>
              <a:t>ynskjer</a:t>
            </a:r>
            <a:r>
              <a:rPr lang="nb-NO" dirty="0" smtClean="0"/>
              <a:t> feiing/tilsyn torsdag eller fredag, evt. </a:t>
            </a:r>
            <a:r>
              <a:rPr lang="nb-NO" dirty="0" err="1" smtClean="0"/>
              <a:t>måndag</a:t>
            </a:r>
            <a:r>
              <a:rPr lang="nb-NO" dirty="0" smtClean="0"/>
              <a:t> </a:t>
            </a:r>
            <a:r>
              <a:rPr lang="nb-NO" dirty="0" err="1" smtClean="0"/>
              <a:t>gjer</a:t>
            </a:r>
            <a:r>
              <a:rPr lang="nb-NO" dirty="0" smtClean="0"/>
              <a:t> det </a:t>
            </a:r>
            <a:r>
              <a:rPr lang="nb-NO" dirty="0" err="1" smtClean="0"/>
              <a:t>vanskeleg</a:t>
            </a:r>
            <a:r>
              <a:rPr lang="nb-NO" dirty="0" smtClean="0"/>
              <a:t> å få </a:t>
            </a:r>
            <a:r>
              <a:rPr lang="nb-NO" dirty="0" err="1" smtClean="0"/>
              <a:t>eit</a:t>
            </a:r>
            <a:r>
              <a:rPr lang="nb-NO" dirty="0" smtClean="0"/>
              <a:t> opplegg som høver best for akkurat deg. Det </a:t>
            </a:r>
            <a:r>
              <a:rPr lang="nb-NO" dirty="0" err="1" smtClean="0"/>
              <a:t>gjer</a:t>
            </a:r>
            <a:r>
              <a:rPr lang="nb-NO" dirty="0" smtClean="0"/>
              <a:t> også at gebyra er litt </a:t>
            </a:r>
            <a:r>
              <a:rPr lang="nb-NO" dirty="0" err="1" smtClean="0"/>
              <a:t>høgare</a:t>
            </a:r>
            <a:r>
              <a:rPr lang="nb-NO" dirty="0" smtClean="0"/>
              <a:t> på hytter enn på </a:t>
            </a:r>
            <a:r>
              <a:rPr lang="nb-NO" dirty="0" err="1" smtClean="0"/>
              <a:t>bustader</a:t>
            </a:r>
            <a:endParaRPr lang="nb-NO" dirty="0" smtClean="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248477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Feiing og tilsyn - Gebyr</a:t>
            </a:r>
            <a:endParaRPr lang="nb-NO" dirty="0"/>
          </a:p>
        </p:txBody>
      </p:sp>
      <p:pic>
        <p:nvPicPr>
          <p:cNvPr id="5" name="Plassholder for innhold 4"/>
          <p:cNvPicPr>
            <a:picLocks noGrp="1" noChangeAspect="1"/>
          </p:cNvPicPr>
          <p:nvPr>
            <p:ph idx="1"/>
          </p:nvPr>
        </p:nvPicPr>
        <p:blipFill>
          <a:blip r:embed="rId2"/>
          <a:stretch>
            <a:fillRect/>
          </a:stretch>
        </p:blipFill>
        <p:spPr>
          <a:xfrm>
            <a:off x="618009" y="1510330"/>
            <a:ext cx="6814223" cy="4981943"/>
          </a:xfrm>
          <a:prstGeom prst="rect">
            <a:avLst/>
          </a:prstGeom>
        </p:spPr>
      </p:pic>
      <p:sp>
        <p:nvSpPr>
          <p:cNvPr id="7" name="TekstSylinder 6"/>
          <p:cNvSpPr txBox="1"/>
          <p:nvPr/>
        </p:nvSpPr>
        <p:spPr>
          <a:xfrm>
            <a:off x="6280982" y="1355834"/>
            <a:ext cx="5335051" cy="3416320"/>
          </a:xfrm>
          <a:prstGeom prst="rect">
            <a:avLst/>
          </a:prstGeom>
          <a:noFill/>
        </p:spPr>
        <p:txBody>
          <a:bodyPr wrap="square" rtlCol="0">
            <a:spAutoFit/>
          </a:bodyPr>
          <a:lstStyle/>
          <a:p>
            <a:pPr marL="285750" indent="-285750">
              <a:buFont typeface="Arial" panose="020B0604020202020204" pitchFamily="34" charset="0"/>
              <a:buChar char="•"/>
            </a:pPr>
            <a:r>
              <a:rPr lang="nb-NO" dirty="0" smtClean="0"/>
              <a:t>Når </a:t>
            </a:r>
            <a:r>
              <a:rPr lang="nb-NO" dirty="0" err="1" smtClean="0"/>
              <a:t>ein</a:t>
            </a:r>
            <a:r>
              <a:rPr lang="nb-NO" dirty="0" smtClean="0"/>
              <a:t> ser på gebyra må </a:t>
            </a:r>
            <a:r>
              <a:rPr lang="nb-NO" dirty="0" err="1" smtClean="0"/>
              <a:t>ein</a:t>
            </a:r>
            <a:r>
              <a:rPr lang="nb-NO" dirty="0" smtClean="0"/>
              <a:t> </a:t>
            </a:r>
            <a:r>
              <a:rPr lang="nb-NO" dirty="0" err="1" smtClean="0"/>
              <a:t>hugse</a:t>
            </a:r>
            <a:r>
              <a:rPr lang="nb-NO" dirty="0" smtClean="0"/>
              <a:t> på at </a:t>
            </a:r>
            <a:r>
              <a:rPr lang="nb-NO" dirty="0" err="1" smtClean="0"/>
              <a:t>tidlegare</a:t>
            </a:r>
            <a:r>
              <a:rPr lang="nb-NO" dirty="0" smtClean="0"/>
              <a:t> vart alle fakturert kvart år. Frekvensen var då kvart 4. år på tilsyn, fakturert med ¼ kvart år. </a:t>
            </a:r>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r>
              <a:rPr lang="nb-NO" dirty="0" smtClean="0"/>
              <a:t>No får du gebyr </a:t>
            </a:r>
            <a:r>
              <a:rPr lang="nb-NO" dirty="0" err="1" smtClean="0"/>
              <a:t>berre</a:t>
            </a:r>
            <a:r>
              <a:rPr lang="nb-NO" dirty="0" smtClean="0"/>
              <a:t> etter at </a:t>
            </a:r>
            <a:r>
              <a:rPr lang="nb-NO" dirty="0" err="1" smtClean="0"/>
              <a:t>me</a:t>
            </a:r>
            <a:r>
              <a:rPr lang="nb-NO" dirty="0" smtClean="0"/>
              <a:t> utført </a:t>
            </a:r>
            <a:r>
              <a:rPr lang="nb-NO" dirty="0" err="1" smtClean="0"/>
              <a:t>tenesta</a:t>
            </a:r>
            <a:r>
              <a:rPr lang="nb-NO" dirty="0" smtClean="0"/>
              <a:t>. Dersom du har tilsyn kvart 6 år og det </a:t>
            </a:r>
            <a:r>
              <a:rPr lang="nb-NO" dirty="0" err="1" smtClean="0"/>
              <a:t>kostar</a:t>
            </a:r>
            <a:r>
              <a:rPr lang="nb-NO" dirty="0" smtClean="0"/>
              <a:t> kr. 1350,- må </a:t>
            </a:r>
            <a:r>
              <a:rPr lang="nb-NO" dirty="0" err="1" smtClean="0"/>
              <a:t>ein</a:t>
            </a:r>
            <a:r>
              <a:rPr lang="nb-NO" dirty="0" smtClean="0"/>
              <a:t> dele det på 6 (225kr/år) for å </a:t>
            </a:r>
            <a:r>
              <a:rPr lang="nb-NO" dirty="0" err="1" smtClean="0"/>
              <a:t>samanlikne</a:t>
            </a:r>
            <a:r>
              <a:rPr lang="nb-NO" dirty="0" smtClean="0"/>
              <a:t> med </a:t>
            </a:r>
            <a:r>
              <a:rPr lang="nb-NO" dirty="0" err="1" smtClean="0"/>
              <a:t>tidlegare</a:t>
            </a:r>
            <a:r>
              <a:rPr lang="nb-NO" dirty="0" smtClean="0"/>
              <a:t> gebyr når de vart fakturert kvart år. </a:t>
            </a:r>
          </a:p>
          <a:p>
            <a:pPr marL="285750" indent="-285750">
              <a:buFont typeface="Arial" panose="020B0604020202020204" pitchFamily="34" charset="0"/>
              <a:buChar char="•"/>
            </a:pPr>
            <a:r>
              <a:rPr lang="nb-NO" dirty="0" smtClean="0"/>
              <a:t>Viktig å understreke at gebyra skal finansiere heile </a:t>
            </a:r>
            <a:r>
              <a:rPr lang="nb-NO" dirty="0" err="1" smtClean="0"/>
              <a:t>tenesta</a:t>
            </a:r>
            <a:r>
              <a:rPr lang="nb-NO" dirty="0" smtClean="0"/>
              <a:t>, </a:t>
            </a:r>
            <a:r>
              <a:rPr lang="nb-NO" dirty="0" err="1" smtClean="0"/>
              <a:t>ikkje</a:t>
            </a:r>
            <a:r>
              <a:rPr lang="nb-NO" dirty="0" smtClean="0"/>
              <a:t> </a:t>
            </a:r>
            <a:r>
              <a:rPr lang="nb-NO" dirty="0" err="1" smtClean="0"/>
              <a:t>berre</a:t>
            </a:r>
            <a:r>
              <a:rPr lang="nb-NO" dirty="0" smtClean="0"/>
              <a:t> den tida </a:t>
            </a:r>
            <a:r>
              <a:rPr lang="nb-NO" dirty="0" err="1" smtClean="0"/>
              <a:t>me</a:t>
            </a:r>
            <a:r>
              <a:rPr lang="nb-NO" dirty="0" smtClean="0"/>
              <a:t> er hjå deg. </a:t>
            </a:r>
          </a:p>
          <a:p>
            <a:pPr marL="742950" lvl="1" indent="-285750">
              <a:buFont typeface="Arial" panose="020B0604020202020204" pitchFamily="34" charset="0"/>
              <a:buChar char="•"/>
            </a:pPr>
            <a:endParaRPr lang="nb-NO" dirty="0"/>
          </a:p>
        </p:txBody>
      </p:sp>
      <p:pic>
        <p:nvPicPr>
          <p:cNvPr id="6" name="Bilde 5"/>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3404428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skal gebyret dekke </a:t>
            </a:r>
            <a:r>
              <a:rPr lang="nb-NO" dirty="0" err="1" smtClean="0"/>
              <a:t>utanom</a:t>
            </a:r>
            <a:r>
              <a:rPr lang="nb-NO" dirty="0" smtClean="0"/>
              <a:t> den tida </a:t>
            </a:r>
            <a:r>
              <a:rPr lang="nb-NO" dirty="0" err="1" smtClean="0"/>
              <a:t>me</a:t>
            </a:r>
            <a:r>
              <a:rPr lang="nb-NO" dirty="0" smtClean="0"/>
              <a:t> hjå deg å utfører feiing eller tilsyn?</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F.eks. </a:t>
            </a:r>
            <a:r>
              <a:rPr lang="nn-NO" dirty="0" smtClean="0"/>
              <a:t>planlegging av ruter og varsling av tilsyn, det skal skrivast tilsynsrapportar. </a:t>
            </a:r>
            <a:r>
              <a:rPr lang="nn-NO" dirty="0" err="1" smtClean="0"/>
              <a:t>Svar</a:t>
            </a:r>
            <a:r>
              <a:rPr lang="nn-NO" dirty="0" smtClean="0"/>
              <a:t> på tilsynsrapportane skal registrerast inn, og dei som ikkje svarar skal purrast – ofte to gonger. Og spørsmål på telefon og </a:t>
            </a:r>
            <a:r>
              <a:rPr lang="nn-NO" dirty="0" err="1" smtClean="0"/>
              <a:t>mail</a:t>
            </a:r>
            <a:r>
              <a:rPr lang="nn-NO" dirty="0" smtClean="0"/>
              <a:t> om endring av tidspunkt, retting av avvik, når me kjem på tilsyn/feiing og mange andre spørsmål skal </a:t>
            </a:r>
            <a:r>
              <a:rPr lang="nn-NO" dirty="0" err="1" smtClean="0"/>
              <a:t>besvarast</a:t>
            </a:r>
            <a:r>
              <a:rPr lang="nn-NO" dirty="0" smtClean="0"/>
              <a:t>. Skjema for nye eldstader skal registrerast, HMS systemet skal følgast opp og dokumenterast, helsekontrollar av feiarane skal gjennomførast, feiarane skal </a:t>
            </a:r>
            <a:r>
              <a:rPr lang="nn-NO" dirty="0" err="1" smtClean="0"/>
              <a:t>jevnleg</a:t>
            </a:r>
            <a:r>
              <a:rPr lang="nn-NO" dirty="0" smtClean="0"/>
              <a:t> ha opplæring om endringar og nye ting som kjem. </a:t>
            </a:r>
          </a:p>
          <a:p>
            <a:r>
              <a:rPr lang="nn-NO" dirty="0" smtClean="0"/>
              <a:t>Dette fører til kostander utover sjølve jobben med tilsynet. I tillegg til lønn og sosiale kostnader er det kostnader med bilar, service, dekk og reparasjonar, det er kostnader på forsikringar på personar og materiell, det er kostnader og lisensar på IT utstyr, telefonar, kontormateriell, opplæring og avgifter, det er kontorkostnader, reinhald </a:t>
            </a:r>
            <a:r>
              <a:rPr lang="nn-NO" dirty="0" err="1" smtClean="0"/>
              <a:t>osv</a:t>
            </a:r>
            <a:r>
              <a:rPr lang="nn-NO" dirty="0" smtClean="0"/>
              <a:t>, det er verneutstyr, det porto og mykje anna</a:t>
            </a:r>
            <a:endParaRPr lang="nb-NO" dirty="0" smtClean="0"/>
          </a:p>
          <a:p>
            <a:pPr marL="0" indent="0">
              <a:buNone/>
            </a:pPr>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107997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Erfaringar</a:t>
            </a:r>
            <a:r>
              <a:rPr lang="nb-NO" dirty="0" smtClean="0"/>
              <a:t> etter 4-5 år med feiing og tilsyn på hytter </a:t>
            </a:r>
            <a:endParaRPr lang="nb-NO" dirty="0"/>
          </a:p>
        </p:txBody>
      </p:sp>
      <p:sp>
        <p:nvSpPr>
          <p:cNvPr id="3" name="Plassholder for innhold 2"/>
          <p:cNvSpPr>
            <a:spLocks noGrp="1"/>
          </p:cNvSpPr>
          <p:nvPr>
            <p:ph idx="1"/>
          </p:nvPr>
        </p:nvSpPr>
        <p:spPr/>
        <p:txBody>
          <a:bodyPr/>
          <a:lstStyle/>
          <a:p>
            <a:r>
              <a:rPr lang="nb-NO" dirty="0" err="1" smtClean="0"/>
              <a:t>Feiaravdelinga</a:t>
            </a:r>
            <a:r>
              <a:rPr lang="nb-NO" dirty="0" smtClean="0"/>
              <a:t> sier at </a:t>
            </a:r>
            <a:r>
              <a:rPr lang="nb-NO" dirty="0" err="1" smtClean="0"/>
              <a:t>dei</a:t>
            </a:r>
            <a:r>
              <a:rPr lang="nb-NO" dirty="0" smtClean="0"/>
              <a:t> er imponert over kor godt </a:t>
            </a:r>
            <a:r>
              <a:rPr lang="nb-NO" dirty="0" err="1" smtClean="0"/>
              <a:t>dei</a:t>
            </a:r>
            <a:r>
              <a:rPr lang="nb-NO" dirty="0" smtClean="0"/>
              <a:t> vert </a:t>
            </a:r>
            <a:r>
              <a:rPr lang="nb-NO" dirty="0" err="1" smtClean="0"/>
              <a:t>teke</a:t>
            </a:r>
            <a:r>
              <a:rPr lang="nb-NO" dirty="0" smtClean="0"/>
              <a:t> i mot når </a:t>
            </a:r>
            <a:r>
              <a:rPr lang="nb-NO" dirty="0" err="1" smtClean="0"/>
              <a:t>dei</a:t>
            </a:r>
            <a:r>
              <a:rPr lang="nb-NO" dirty="0" smtClean="0"/>
              <a:t> kjem. Dei har god forståing for at de er på hytta for å bruke naturen, men </a:t>
            </a:r>
            <a:r>
              <a:rPr lang="nb-NO" dirty="0" err="1" smtClean="0"/>
              <a:t>dei</a:t>
            </a:r>
            <a:r>
              <a:rPr lang="nb-NO" dirty="0" smtClean="0"/>
              <a:t> opplever så å </a:t>
            </a:r>
            <a:r>
              <a:rPr lang="nb-NO" dirty="0" err="1" smtClean="0"/>
              <a:t>seie</a:t>
            </a:r>
            <a:r>
              <a:rPr lang="nb-NO" dirty="0" smtClean="0"/>
              <a:t> aldri sure miner over at </a:t>
            </a:r>
            <a:r>
              <a:rPr lang="nb-NO" dirty="0" err="1" smtClean="0"/>
              <a:t>dei</a:t>
            </a:r>
            <a:r>
              <a:rPr lang="nb-NO" dirty="0" smtClean="0"/>
              <a:t> kjem. </a:t>
            </a:r>
          </a:p>
          <a:p>
            <a:r>
              <a:rPr lang="nb-NO" dirty="0" smtClean="0"/>
              <a:t>Dei seier også at </a:t>
            </a:r>
            <a:r>
              <a:rPr lang="nb-NO" dirty="0" err="1" smtClean="0"/>
              <a:t>dei</a:t>
            </a:r>
            <a:r>
              <a:rPr lang="nb-NO" dirty="0" smtClean="0"/>
              <a:t> er imponert over fleksibiliteten til </a:t>
            </a:r>
            <a:r>
              <a:rPr lang="nb-NO" dirty="0" err="1" smtClean="0"/>
              <a:t>dei</a:t>
            </a:r>
            <a:r>
              <a:rPr lang="nb-NO" dirty="0" smtClean="0"/>
              <a:t> aller fleste, mange </a:t>
            </a:r>
            <a:r>
              <a:rPr lang="nb-NO" dirty="0" err="1" smtClean="0"/>
              <a:t>køyrer</a:t>
            </a:r>
            <a:r>
              <a:rPr lang="nb-NO" dirty="0" smtClean="0"/>
              <a:t> 6-7 </a:t>
            </a:r>
            <a:r>
              <a:rPr lang="nb-NO" dirty="0" err="1" smtClean="0"/>
              <a:t>timar</a:t>
            </a:r>
            <a:r>
              <a:rPr lang="nb-NO" dirty="0" smtClean="0"/>
              <a:t> tur/retur </a:t>
            </a:r>
            <a:r>
              <a:rPr lang="nb-NO" dirty="0" err="1" smtClean="0"/>
              <a:t>berre</a:t>
            </a:r>
            <a:r>
              <a:rPr lang="nb-NO" dirty="0" smtClean="0"/>
              <a:t> for å møte på tilsynet. Det er </a:t>
            </a:r>
            <a:r>
              <a:rPr lang="nb-NO" dirty="0" err="1" smtClean="0"/>
              <a:t>imponerande</a:t>
            </a:r>
            <a:r>
              <a:rPr lang="nb-NO" dirty="0" smtClean="0">
                <a:sym typeface="Wingdings" panose="05000000000000000000" pitchFamily="2" charset="2"/>
              </a:rPr>
              <a:t> </a:t>
            </a:r>
            <a:endParaRPr lang="nb-NO" dirty="0"/>
          </a:p>
        </p:txBody>
      </p:sp>
      <p:pic>
        <p:nvPicPr>
          <p:cNvPr id="4" name="Bilde 3"/>
          <p:cNvPicPr>
            <a:picLocks noChangeAspect="1"/>
          </p:cNvPicPr>
          <p:nvPr/>
        </p:nvPicPr>
        <p:blipFill>
          <a:blip r:embed="rId2"/>
          <a:stretch>
            <a:fillRect/>
          </a:stretch>
        </p:blipFill>
        <p:spPr>
          <a:xfrm>
            <a:off x="11186073" y="0"/>
            <a:ext cx="1005927" cy="1146147"/>
          </a:xfrm>
          <a:prstGeom prst="rect">
            <a:avLst/>
          </a:prstGeom>
        </p:spPr>
      </p:pic>
    </p:spTree>
    <p:extLst>
      <p:ext uri="{BB962C8B-B14F-4D97-AF65-F5344CB8AC3E}">
        <p14:creationId xmlns:p14="http://schemas.microsoft.com/office/powerpoint/2010/main" val="205567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808039" y="5947813"/>
          <a:ext cx="5773737" cy="555625"/>
        </p:xfrm>
        <a:graphic>
          <a:graphicData uri="http://schemas.openxmlformats.org/presentationml/2006/ole">
            <mc:AlternateContent xmlns:mc="http://schemas.openxmlformats.org/markup-compatibility/2006">
              <mc:Choice xmlns:v="urn:schemas-microsoft-com:vml" Requires="v">
                <p:oleObj spid="_x0000_s2055" name="Dokument" r:id="rId3" imgW="5774406" imgH="555747" progId="Word.Document.12">
                  <p:embed/>
                </p:oleObj>
              </mc:Choice>
              <mc:Fallback>
                <p:oleObj name="Dokument" r:id="rId3" imgW="5774406" imgH="555747" progId="Word.Document.12">
                  <p:embed/>
                  <p:pic>
                    <p:nvPicPr>
                      <p:cNvPr id="4" name="Objekt 3"/>
                      <p:cNvPicPr/>
                      <p:nvPr/>
                    </p:nvPicPr>
                    <p:blipFill>
                      <a:blip r:embed="rId4"/>
                      <a:stretch>
                        <a:fillRect/>
                      </a:stretch>
                    </p:blipFill>
                    <p:spPr>
                      <a:xfrm>
                        <a:off x="808039" y="5947813"/>
                        <a:ext cx="5773737" cy="555625"/>
                      </a:xfrm>
                      <a:prstGeom prst="rect">
                        <a:avLst/>
                      </a:prstGeom>
                    </p:spPr>
                  </p:pic>
                </p:oleObj>
              </mc:Fallback>
            </mc:AlternateContent>
          </a:graphicData>
        </a:graphic>
      </p:graphicFrame>
      <p:pic>
        <p:nvPicPr>
          <p:cNvPr id="14" name="Bilde 13"/>
          <p:cNvPicPr>
            <a:picLocks noChangeAspect="1"/>
          </p:cNvPicPr>
          <p:nvPr/>
        </p:nvPicPr>
        <p:blipFill>
          <a:blip r:embed="rId5"/>
          <a:stretch>
            <a:fillRect/>
          </a:stretch>
        </p:blipFill>
        <p:spPr>
          <a:xfrm>
            <a:off x="11187353" y="0"/>
            <a:ext cx="1004647" cy="1145440"/>
          </a:xfrm>
          <a:prstGeom prst="rect">
            <a:avLst/>
          </a:prstGeom>
        </p:spPr>
      </p:pic>
      <p:grpSp>
        <p:nvGrpSpPr>
          <p:cNvPr id="64" name="Gruppe 63"/>
          <p:cNvGrpSpPr/>
          <p:nvPr/>
        </p:nvGrpSpPr>
        <p:grpSpPr>
          <a:xfrm>
            <a:off x="4988242" y="197577"/>
            <a:ext cx="4989071" cy="5429786"/>
            <a:chOff x="2656796" y="166935"/>
            <a:chExt cx="5262769" cy="5961664"/>
          </a:xfrm>
        </p:grpSpPr>
        <p:pic>
          <p:nvPicPr>
            <p:cNvPr id="10" name="Bilde 9"/>
            <p:cNvPicPr>
              <a:picLocks noChangeAspect="1"/>
            </p:cNvPicPr>
            <p:nvPr/>
          </p:nvPicPr>
          <p:blipFill>
            <a:blip r:embed="rId6"/>
            <a:stretch>
              <a:fillRect/>
            </a:stretch>
          </p:blipFill>
          <p:spPr>
            <a:xfrm>
              <a:off x="2656796" y="166935"/>
              <a:ext cx="5262769" cy="5961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cxnSp>
          <p:nvCxnSpPr>
            <p:cNvPr id="12" name="Rett linje 11"/>
            <p:cNvCxnSpPr/>
            <p:nvPr/>
          </p:nvCxnSpPr>
          <p:spPr>
            <a:xfrm>
              <a:off x="3555763" y="812800"/>
              <a:ext cx="0" cy="203200"/>
            </a:xfrm>
            <a:prstGeom prst="line">
              <a:avLst/>
            </a:prstGeom>
          </p:spPr>
          <p:style>
            <a:lnRef idx="2">
              <a:schemeClr val="dk1"/>
            </a:lnRef>
            <a:fillRef idx="1">
              <a:schemeClr val="lt1"/>
            </a:fillRef>
            <a:effectRef idx="0">
              <a:schemeClr val="dk1"/>
            </a:effectRef>
            <a:fontRef idx="minor">
              <a:schemeClr val="dk1"/>
            </a:fontRef>
          </p:style>
        </p:cxnSp>
        <p:cxnSp>
          <p:nvCxnSpPr>
            <p:cNvPr id="15" name="Rett linje 14"/>
            <p:cNvCxnSpPr/>
            <p:nvPr/>
          </p:nvCxnSpPr>
          <p:spPr>
            <a:xfrm>
              <a:off x="3694907" y="812800"/>
              <a:ext cx="13256" cy="355600"/>
            </a:xfrm>
            <a:prstGeom prst="line">
              <a:avLst/>
            </a:prstGeom>
          </p:spPr>
          <p:style>
            <a:lnRef idx="2">
              <a:schemeClr val="dk1"/>
            </a:lnRef>
            <a:fillRef idx="1">
              <a:schemeClr val="lt1"/>
            </a:fillRef>
            <a:effectRef idx="0">
              <a:schemeClr val="dk1"/>
            </a:effectRef>
            <a:fontRef idx="minor">
              <a:schemeClr val="dk1"/>
            </a:fontRef>
          </p:style>
        </p:cxnSp>
        <p:cxnSp>
          <p:nvCxnSpPr>
            <p:cNvPr id="18" name="Rett linje 17"/>
            <p:cNvCxnSpPr/>
            <p:nvPr/>
          </p:nvCxnSpPr>
          <p:spPr>
            <a:xfrm>
              <a:off x="3847306" y="812800"/>
              <a:ext cx="1" cy="596900"/>
            </a:xfrm>
            <a:prstGeom prst="line">
              <a:avLst/>
            </a:prstGeom>
          </p:spPr>
          <p:style>
            <a:lnRef idx="2">
              <a:schemeClr val="dk1"/>
            </a:lnRef>
            <a:fillRef idx="1">
              <a:schemeClr val="lt1"/>
            </a:fillRef>
            <a:effectRef idx="0">
              <a:schemeClr val="dk1"/>
            </a:effectRef>
            <a:fontRef idx="minor">
              <a:schemeClr val="dk1"/>
            </a:fontRef>
          </p:style>
        </p:cxnSp>
        <p:cxnSp>
          <p:nvCxnSpPr>
            <p:cNvPr id="21" name="Rett linje 20"/>
            <p:cNvCxnSpPr/>
            <p:nvPr/>
          </p:nvCxnSpPr>
          <p:spPr>
            <a:xfrm>
              <a:off x="3986450" y="673100"/>
              <a:ext cx="13257" cy="889000"/>
            </a:xfrm>
            <a:prstGeom prst="line">
              <a:avLst/>
            </a:prstGeom>
          </p:spPr>
          <p:style>
            <a:lnRef idx="2">
              <a:schemeClr val="dk1"/>
            </a:lnRef>
            <a:fillRef idx="1">
              <a:schemeClr val="lt1"/>
            </a:fillRef>
            <a:effectRef idx="0">
              <a:schemeClr val="dk1"/>
            </a:effectRef>
            <a:fontRef idx="minor">
              <a:schemeClr val="dk1"/>
            </a:fontRef>
          </p:style>
        </p:cxnSp>
        <p:cxnSp>
          <p:nvCxnSpPr>
            <p:cNvPr id="23" name="Rett linje 22"/>
            <p:cNvCxnSpPr/>
            <p:nvPr/>
          </p:nvCxnSpPr>
          <p:spPr>
            <a:xfrm>
              <a:off x="4138849" y="673100"/>
              <a:ext cx="13258" cy="1041400"/>
            </a:xfrm>
            <a:prstGeom prst="line">
              <a:avLst/>
            </a:prstGeom>
          </p:spPr>
          <p:style>
            <a:lnRef idx="2">
              <a:schemeClr val="dk1"/>
            </a:lnRef>
            <a:fillRef idx="1">
              <a:schemeClr val="lt1"/>
            </a:fillRef>
            <a:effectRef idx="0">
              <a:schemeClr val="dk1"/>
            </a:effectRef>
            <a:fontRef idx="minor">
              <a:schemeClr val="dk1"/>
            </a:fontRef>
          </p:style>
        </p:cxnSp>
        <p:cxnSp>
          <p:nvCxnSpPr>
            <p:cNvPr id="26" name="Rett linje 25"/>
            <p:cNvCxnSpPr/>
            <p:nvPr/>
          </p:nvCxnSpPr>
          <p:spPr>
            <a:xfrm>
              <a:off x="4277993" y="304800"/>
              <a:ext cx="26514" cy="1562100"/>
            </a:xfrm>
            <a:prstGeom prst="line">
              <a:avLst/>
            </a:prstGeom>
          </p:spPr>
          <p:style>
            <a:lnRef idx="2">
              <a:schemeClr val="dk1"/>
            </a:lnRef>
            <a:fillRef idx="1">
              <a:schemeClr val="lt1"/>
            </a:fillRef>
            <a:effectRef idx="0">
              <a:schemeClr val="dk1"/>
            </a:effectRef>
            <a:fontRef idx="minor">
              <a:schemeClr val="dk1"/>
            </a:fontRef>
          </p:style>
        </p:cxnSp>
        <p:cxnSp>
          <p:nvCxnSpPr>
            <p:cNvPr id="28" name="Rett linje 27"/>
            <p:cNvCxnSpPr/>
            <p:nvPr/>
          </p:nvCxnSpPr>
          <p:spPr>
            <a:xfrm>
              <a:off x="4430393" y="457200"/>
              <a:ext cx="24338" cy="1819124"/>
            </a:xfrm>
            <a:prstGeom prst="line">
              <a:avLst/>
            </a:prstGeom>
          </p:spPr>
          <p:style>
            <a:lnRef idx="2">
              <a:schemeClr val="dk1"/>
            </a:lnRef>
            <a:fillRef idx="1">
              <a:schemeClr val="lt1"/>
            </a:fillRef>
            <a:effectRef idx="0">
              <a:schemeClr val="dk1"/>
            </a:effectRef>
            <a:fontRef idx="minor">
              <a:schemeClr val="dk1"/>
            </a:fontRef>
          </p:style>
        </p:cxnSp>
        <p:cxnSp>
          <p:nvCxnSpPr>
            <p:cNvPr id="30" name="Rett linje 29"/>
            <p:cNvCxnSpPr/>
            <p:nvPr/>
          </p:nvCxnSpPr>
          <p:spPr>
            <a:xfrm>
              <a:off x="4582793" y="609600"/>
              <a:ext cx="11082" cy="1666724"/>
            </a:xfrm>
            <a:prstGeom prst="line">
              <a:avLst/>
            </a:prstGeom>
          </p:spPr>
          <p:style>
            <a:lnRef idx="2">
              <a:schemeClr val="dk1"/>
            </a:lnRef>
            <a:fillRef idx="1">
              <a:schemeClr val="lt1"/>
            </a:fillRef>
            <a:effectRef idx="0">
              <a:schemeClr val="dk1"/>
            </a:effectRef>
            <a:fontRef idx="minor">
              <a:schemeClr val="dk1"/>
            </a:fontRef>
          </p:style>
        </p:cxnSp>
        <p:cxnSp>
          <p:nvCxnSpPr>
            <p:cNvPr id="32" name="Rett linje 31"/>
            <p:cNvCxnSpPr/>
            <p:nvPr/>
          </p:nvCxnSpPr>
          <p:spPr>
            <a:xfrm>
              <a:off x="4735193" y="762000"/>
              <a:ext cx="11081" cy="1514324"/>
            </a:xfrm>
            <a:prstGeom prst="line">
              <a:avLst/>
            </a:prstGeom>
          </p:spPr>
          <p:style>
            <a:lnRef idx="2">
              <a:schemeClr val="dk1"/>
            </a:lnRef>
            <a:fillRef idx="1">
              <a:schemeClr val="lt1"/>
            </a:fillRef>
            <a:effectRef idx="0">
              <a:schemeClr val="dk1"/>
            </a:effectRef>
            <a:fontRef idx="minor">
              <a:schemeClr val="dk1"/>
            </a:fontRef>
          </p:style>
        </p:cxnSp>
        <p:cxnSp>
          <p:nvCxnSpPr>
            <p:cNvPr id="34" name="Rett linje 33"/>
            <p:cNvCxnSpPr/>
            <p:nvPr/>
          </p:nvCxnSpPr>
          <p:spPr>
            <a:xfrm>
              <a:off x="4887593" y="914400"/>
              <a:ext cx="11080" cy="1450068"/>
            </a:xfrm>
            <a:prstGeom prst="line">
              <a:avLst/>
            </a:prstGeom>
          </p:spPr>
          <p:style>
            <a:lnRef idx="2">
              <a:schemeClr val="dk1"/>
            </a:lnRef>
            <a:fillRef idx="1">
              <a:schemeClr val="lt1"/>
            </a:fillRef>
            <a:effectRef idx="0">
              <a:schemeClr val="dk1"/>
            </a:effectRef>
            <a:fontRef idx="minor">
              <a:schemeClr val="dk1"/>
            </a:fontRef>
          </p:style>
        </p:cxnSp>
        <p:cxnSp>
          <p:nvCxnSpPr>
            <p:cNvPr id="35" name="Rett linje 34"/>
            <p:cNvCxnSpPr/>
            <p:nvPr/>
          </p:nvCxnSpPr>
          <p:spPr>
            <a:xfrm>
              <a:off x="5025484" y="990600"/>
              <a:ext cx="12333" cy="1438124"/>
            </a:xfrm>
            <a:prstGeom prst="line">
              <a:avLst/>
            </a:prstGeom>
          </p:spPr>
          <p:style>
            <a:lnRef idx="2">
              <a:schemeClr val="dk1"/>
            </a:lnRef>
            <a:fillRef idx="1">
              <a:schemeClr val="lt1"/>
            </a:fillRef>
            <a:effectRef idx="0">
              <a:schemeClr val="dk1"/>
            </a:effectRef>
            <a:fontRef idx="minor">
              <a:schemeClr val="dk1"/>
            </a:fontRef>
          </p:style>
        </p:cxnSp>
        <p:cxnSp>
          <p:nvCxnSpPr>
            <p:cNvPr id="42" name="Rett linje 41"/>
            <p:cNvCxnSpPr/>
            <p:nvPr/>
          </p:nvCxnSpPr>
          <p:spPr>
            <a:xfrm>
              <a:off x="5177884" y="1143000"/>
              <a:ext cx="12333" cy="1438124"/>
            </a:xfrm>
            <a:prstGeom prst="line">
              <a:avLst/>
            </a:prstGeom>
          </p:spPr>
          <p:style>
            <a:lnRef idx="2">
              <a:schemeClr val="dk1"/>
            </a:lnRef>
            <a:fillRef idx="1">
              <a:schemeClr val="lt1"/>
            </a:fillRef>
            <a:effectRef idx="0">
              <a:schemeClr val="dk1"/>
            </a:effectRef>
            <a:fontRef idx="minor">
              <a:schemeClr val="dk1"/>
            </a:fontRef>
          </p:style>
        </p:cxnSp>
        <p:cxnSp>
          <p:nvCxnSpPr>
            <p:cNvPr id="43" name="Rett linje 42"/>
            <p:cNvCxnSpPr/>
            <p:nvPr/>
          </p:nvCxnSpPr>
          <p:spPr>
            <a:xfrm flipH="1">
              <a:off x="5342617" y="1193800"/>
              <a:ext cx="8969" cy="1539724"/>
            </a:xfrm>
            <a:prstGeom prst="line">
              <a:avLst/>
            </a:prstGeom>
          </p:spPr>
          <p:style>
            <a:lnRef idx="2">
              <a:schemeClr val="dk1"/>
            </a:lnRef>
            <a:fillRef idx="1">
              <a:schemeClr val="lt1"/>
            </a:fillRef>
            <a:effectRef idx="0">
              <a:schemeClr val="dk1"/>
            </a:effectRef>
            <a:fontRef idx="minor">
              <a:schemeClr val="dk1"/>
            </a:fontRef>
          </p:style>
        </p:cxnSp>
        <p:cxnSp>
          <p:nvCxnSpPr>
            <p:cNvPr id="45" name="Rett linje 44"/>
            <p:cNvCxnSpPr/>
            <p:nvPr/>
          </p:nvCxnSpPr>
          <p:spPr>
            <a:xfrm flipH="1">
              <a:off x="5481760" y="1346200"/>
              <a:ext cx="22227" cy="1442045"/>
            </a:xfrm>
            <a:prstGeom prst="line">
              <a:avLst/>
            </a:prstGeom>
          </p:spPr>
          <p:style>
            <a:lnRef idx="2">
              <a:schemeClr val="dk1"/>
            </a:lnRef>
            <a:fillRef idx="1">
              <a:schemeClr val="lt1"/>
            </a:fillRef>
            <a:effectRef idx="0">
              <a:schemeClr val="dk1"/>
            </a:effectRef>
            <a:fontRef idx="minor">
              <a:schemeClr val="dk1"/>
            </a:fontRef>
          </p:style>
        </p:cxnSp>
        <p:cxnSp>
          <p:nvCxnSpPr>
            <p:cNvPr id="47" name="Rett linje 46"/>
            <p:cNvCxnSpPr/>
            <p:nvPr/>
          </p:nvCxnSpPr>
          <p:spPr>
            <a:xfrm>
              <a:off x="5656388" y="1498600"/>
              <a:ext cx="3641" cy="1390265"/>
            </a:xfrm>
            <a:prstGeom prst="line">
              <a:avLst/>
            </a:prstGeom>
          </p:spPr>
          <p:style>
            <a:lnRef idx="2">
              <a:schemeClr val="dk1"/>
            </a:lnRef>
            <a:fillRef idx="1">
              <a:schemeClr val="lt1"/>
            </a:fillRef>
            <a:effectRef idx="0">
              <a:schemeClr val="dk1"/>
            </a:effectRef>
            <a:fontRef idx="minor">
              <a:schemeClr val="dk1"/>
            </a:fontRef>
          </p:style>
        </p:cxnSp>
        <p:cxnSp>
          <p:nvCxnSpPr>
            <p:cNvPr id="50" name="Rett linje 49"/>
            <p:cNvCxnSpPr/>
            <p:nvPr/>
          </p:nvCxnSpPr>
          <p:spPr>
            <a:xfrm>
              <a:off x="5799843" y="1862062"/>
              <a:ext cx="12586" cy="1179203"/>
            </a:xfrm>
            <a:prstGeom prst="line">
              <a:avLst/>
            </a:prstGeom>
          </p:spPr>
          <p:style>
            <a:lnRef idx="2">
              <a:schemeClr val="dk1"/>
            </a:lnRef>
            <a:fillRef idx="1">
              <a:schemeClr val="lt1"/>
            </a:fillRef>
            <a:effectRef idx="0">
              <a:schemeClr val="dk1"/>
            </a:effectRef>
            <a:fontRef idx="minor">
              <a:schemeClr val="dk1"/>
            </a:fontRef>
          </p:style>
        </p:cxnSp>
        <p:cxnSp>
          <p:nvCxnSpPr>
            <p:cNvPr id="52" name="Rett linje 51"/>
            <p:cNvCxnSpPr/>
            <p:nvPr/>
          </p:nvCxnSpPr>
          <p:spPr>
            <a:xfrm>
              <a:off x="5956707" y="2276324"/>
              <a:ext cx="2177" cy="764941"/>
            </a:xfrm>
            <a:prstGeom prst="line">
              <a:avLst/>
            </a:prstGeom>
          </p:spPr>
          <p:style>
            <a:lnRef idx="2">
              <a:schemeClr val="dk1"/>
            </a:lnRef>
            <a:fillRef idx="1">
              <a:schemeClr val="lt1"/>
            </a:fillRef>
            <a:effectRef idx="0">
              <a:schemeClr val="dk1"/>
            </a:effectRef>
            <a:fontRef idx="minor">
              <a:schemeClr val="dk1"/>
            </a:fontRef>
          </p:style>
        </p:cxnSp>
        <p:cxnSp>
          <p:nvCxnSpPr>
            <p:cNvPr id="54" name="Rett linje 53"/>
            <p:cNvCxnSpPr/>
            <p:nvPr/>
          </p:nvCxnSpPr>
          <p:spPr>
            <a:xfrm>
              <a:off x="6109457" y="2276324"/>
              <a:ext cx="7204" cy="764941"/>
            </a:xfrm>
            <a:prstGeom prst="line">
              <a:avLst/>
            </a:prstGeom>
          </p:spPr>
          <p:style>
            <a:lnRef idx="2">
              <a:schemeClr val="dk1"/>
            </a:lnRef>
            <a:fillRef idx="1">
              <a:schemeClr val="lt1"/>
            </a:fillRef>
            <a:effectRef idx="0">
              <a:schemeClr val="dk1"/>
            </a:effectRef>
            <a:fontRef idx="minor">
              <a:schemeClr val="dk1"/>
            </a:fontRef>
          </p:style>
        </p:cxnSp>
        <p:cxnSp>
          <p:nvCxnSpPr>
            <p:cNvPr id="59" name="Rett linje 58"/>
            <p:cNvCxnSpPr/>
            <p:nvPr/>
          </p:nvCxnSpPr>
          <p:spPr>
            <a:xfrm>
              <a:off x="6261857" y="2428724"/>
              <a:ext cx="5377" cy="612541"/>
            </a:xfrm>
            <a:prstGeom prst="line">
              <a:avLst/>
            </a:prstGeom>
          </p:spPr>
          <p:style>
            <a:lnRef idx="2">
              <a:schemeClr val="dk1"/>
            </a:lnRef>
            <a:fillRef idx="1">
              <a:schemeClr val="lt1"/>
            </a:fillRef>
            <a:effectRef idx="0">
              <a:schemeClr val="dk1"/>
            </a:effectRef>
            <a:fontRef idx="minor">
              <a:schemeClr val="dk1"/>
            </a:fontRef>
          </p:style>
        </p:cxnSp>
        <p:cxnSp>
          <p:nvCxnSpPr>
            <p:cNvPr id="62" name="Rett linje 61"/>
            <p:cNvCxnSpPr/>
            <p:nvPr/>
          </p:nvCxnSpPr>
          <p:spPr>
            <a:xfrm flipH="1">
              <a:off x="6412430" y="2581124"/>
              <a:ext cx="1827" cy="307741"/>
            </a:xfrm>
            <a:prstGeom prst="line">
              <a:avLst/>
            </a:prstGeom>
          </p:spPr>
          <p:style>
            <a:lnRef idx="2">
              <a:schemeClr val="dk1"/>
            </a:lnRef>
            <a:fillRef idx="1">
              <a:schemeClr val="lt1"/>
            </a:fillRef>
            <a:effectRef idx="0">
              <a:schemeClr val="dk1"/>
            </a:effectRef>
            <a:fontRef idx="minor">
              <a:schemeClr val="dk1"/>
            </a:fontRef>
          </p:style>
        </p:cxnSp>
      </p:grpSp>
      <p:sp>
        <p:nvSpPr>
          <p:cNvPr id="65" name="TekstSylinder 64"/>
          <p:cNvSpPr txBox="1"/>
          <p:nvPr/>
        </p:nvSpPr>
        <p:spPr>
          <a:xfrm>
            <a:off x="406400" y="197576"/>
            <a:ext cx="4537390" cy="7663636"/>
          </a:xfrm>
          <a:prstGeom prst="rect">
            <a:avLst/>
          </a:prstGeom>
          <a:noFill/>
        </p:spPr>
        <p:txBody>
          <a:bodyPr wrap="square" rtlCol="0">
            <a:spAutoFit/>
          </a:bodyPr>
          <a:lstStyle/>
          <a:p>
            <a:r>
              <a:rPr lang="nb-NO" sz="2400" b="1" dirty="0" smtClean="0"/>
              <a:t>Nøkkeltall:</a:t>
            </a:r>
          </a:p>
          <a:p>
            <a:endParaRPr lang="nb-NO" b="1" dirty="0"/>
          </a:p>
          <a:p>
            <a:r>
              <a:rPr lang="nb-NO" b="1" dirty="0" smtClean="0"/>
              <a:t>Område:			4 000 km</a:t>
            </a:r>
            <a:r>
              <a:rPr lang="nb-NO" b="1" baseline="30000" dirty="0" smtClean="0"/>
              <a:t>2</a:t>
            </a:r>
          </a:p>
          <a:p>
            <a:endParaRPr lang="nb-NO" b="1" dirty="0"/>
          </a:p>
          <a:p>
            <a:r>
              <a:rPr lang="nb-NO" b="1" dirty="0" smtClean="0"/>
              <a:t>Befolkning:		16 500</a:t>
            </a:r>
          </a:p>
          <a:p>
            <a:endParaRPr lang="nb-NO" b="1" dirty="0"/>
          </a:p>
          <a:p>
            <a:r>
              <a:rPr lang="nb-NO" b="1" dirty="0" smtClean="0"/>
              <a:t>Skogareal:		947 km</a:t>
            </a:r>
            <a:r>
              <a:rPr lang="nb-NO" b="1" baseline="30000" dirty="0" smtClean="0"/>
              <a:t>2</a:t>
            </a:r>
          </a:p>
          <a:p>
            <a:endParaRPr lang="nb-NO" b="1" dirty="0" smtClean="0"/>
          </a:p>
          <a:p>
            <a:r>
              <a:rPr lang="nb-NO" b="1" dirty="0" err="1" smtClean="0"/>
              <a:t>Bustader</a:t>
            </a:r>
            <a:r>
              <a:rPr lang="nb-NO" b="1" dirty="0" smtClean="0"/>
              <a:t>:			7636</a:t>
            </a:r>
          </a:p>
          <a:p>
            <a:endParaRPr lang="nb-NO" b="1" dirty="0"/>
          </a:p>
          <a:p>
            <a:r>
              <a:rPr lang="nb-NO" b="1" dirty="0" err="1" smtClean="0"/>
              <a:t>Fritidsbustader</a:t>
            </a:r>
            <a:r>
              <a:rPr lang="nb-NO" b="1" dirty="0" smtClean="0"/>
              <a:t>:		13 765</a:t>
            </a:r>
          </a:p>
          <a:p>
            <a:endParaRPr lang="nb-NO" b="1" dirty="0"/>
          </a:p>
          <a:p>
            <a:r>
              <a:rPr lang="nb-NO" b="1" dirty="0" smtClean="0"/>
              <a:t>Særskilte br. </a:t>
            </a:r>
            <a:r>
              <a:rPr lang="nb-NO" b="1" dirty="0"/>
              <a:t>o</a:t>
            </a:r>
            <a:r>
              <a:rPr lang="nb-NO" b="1" dirty="0" smtClean="0"/>
              <a:t>bj:		213</a:t>
            </a:r>
          </a:p>
          <a:p>
            <a:endParaRPr lang="nb-NO" b="1" dirty="0"/>
          </a:p>
          <a:p>
            <a:r>
              <a:rPr lang="nb-NO" b="1" dirty="0" smtClean="0"/>
              <a:t>Ansatte, heltid:		15</a:t>
            </a:r>
          </a:p>
          <a:p>
            <a:endParaRPr lang="nb-NO" b="1" dirty="0"/>
          </a:p>
          <a:p>
            <a:r>
              <a:rPr lang="nb-NO" b="1" dirty="0" smtClean="0"/>
              <a:t>Ansatte, deltid		90</a:t>
            </a:r>
          </a:p>
          <a:p>
            <a:endParaRPr lang="nb-NO" b="1" dirty="0" smtClean="0"/>
          </a:p>
          <a:p>
            <a:r>
              <a:rPr lang="nb-NO" b="1" dirty="0" smtClean="0"/>
              <a:t>Ansatte totalt:		105</a:t>
            </a:r>
            <a:endParaRPr lang="nb-NO" b="1" dirty="0"/>
          </a:p>
          <a:p>
            <a:endParaRPr lang="nb-NO" b="1" dirty="0" smtClean="0"/>
          </a:p>
          <a:p>
            <a:endParaRPr lang="nb-NO" b="1" dirty="0"/>
          </a:p>
          <a:p>
            <a:endParaRPr lang="nb-NO" b="1" dirty="0" smtClean="0"/>
          </a:p>
          <a:p>
            <a:endParaRPr lang="nb-NO" b="1" dirty="0"/>
          </a:p>
          <a:p>
            <a:endParaRPr lang="nb-NO" b="1" dirty="0" smtClean="0"/>
          </a:p>
          <a:p>
            <a:endParaRPr lang="nb-NO" b="1" dirty="0" smtClean="0"/>
          </a:p>
          <a:p>
            <a:endParaRPr lang="nb-NO" b="1" dirty="0" smtClean="0"/>
          </a:p>
          <a:p>
            <a:endParaRPr lang="nb-NO" b="1" dirty="0"/>
          </a:p>
        </p:txBody>
      </p:sp>
    </p:spTree>
    <p:extLst>
      <p:ext uri="{BB962C8B-B14F-4D97-AF65-F5344CB8AC3E}">
        <p14:creationId xmlns:p14="http://schemas.microsoft.com/office/powerpoint/2010/main" val="37518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46653"/>
            <a:ext cx="10515600" cy="1325563"/>
          </a:xfrm>
        </p:spPr>
        <p:txBody>
          <a:bodyPr/>
          <a:lstStyle/>
          <a:p>
            <a:r>
              <a:rPr lang="nb-NO" dirty="0" err="1" smtClean="0"/>
              <a:t>Utrykningar</a:t>
            </a:r>
            <a:r>
              <a:rPr lang="nb-NO" dirty="0" smtClean="0"/>
              <a:t> totalt</a:t>
            </a:r>
            <a:endParaRPr lang="nb-NO" dirty="0"/>
          </a:p>
        </p:txBody>
      </p:sp>
      <p:pic>
        <p:nvPicPr>
          <p:cNvPr id="4" name="Plassholder for innhold 3" descr="C:\Users\hb-jobj\Downloads\chart (4).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158079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t>
            </a:r>
            <a:r>
              <a:rPr lang="nb-NO" dirty="0" smtClean="0"/>
              <a:t>al pr. kommune</a:t>
            </a:r>
            <a:endParaRPr lang="nb-NO" dirty="0"/>
          </a:p>
        </p:txBody>
      </p:sp>
      <p:pic>
        <p:nvPicPr>
          <p:cNvPr id="4" name="Plassholder for innhold 3" descr="C:\Users\hb-jobj\Downloads\antall-oppdrag-pr-kommun.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352182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Oppdragstyper, overordna</a:t>
            </a:r>
            <a:endParaRPr lang="nb-NO" dirty="0"/>
          </a:p>
        </p:txBody>
      </p:sp>
      <p:pic>
        <p:nvPicPr>
          <p:cNvPr id="4" name="Plassholder for innhold 3" descr="C:\Users\hb-jobj\Downloads\overordnet-oppdragstype (4).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504008"/>
            <a:ext cx="6527007" cy="4351338"/>
          </a:xfrm>
          <a:prstGeom prst="rect">
            <a:avLst/>
          </a:prstGeom>
          <a:noFill/>
          <a:ln>
            <a:noFill/>
          </a:ln>
        </p:spPr>
      </p:pic>
      <p:sp>
        <p:nvSpPr>
          <p:cNvPr id="5" name="TekstSylinder 4"/>
          <p:cNvSpPr txBox="1"/>
          <p:nvPr/>
        </p:nvSpPr>
        <p:spPr>
          <a:xfrm>
            <a:off x="2528789" y="5855346"/>
            <a:ext cx="8065638" cy="923330"/>
          </a:xfrm>
          <a:prstGeom prst="rect">
            <a:avLst/>
          </a:prstGeom>
          <a:noFill/>
        </p:spPr>
        <p:txBody>
          <a:bodyPr wrap="square" rtlCol="0">
            <a:spAutoFit/>
          </a:bodyPr>
          <a:lstStyle/>
          <a:p>
            <a:r>
              <a:rPr lang="nb-NO" b="1" dirty="0" err="1"/>
              <a:t>Mrk</a:t>
            </a:r>
            <a:r>
              <a:rPr lang="nb-NO" b="1" dirty="0"/>
              <a:t>. at kategorien </a:t>
            </a:r>
            <a:r>
              <a:rPr lang="nb-NO" b="1" dirty="0" smtClean="0"/>
              <a:t>«unødige </a:t>
            </a:r>
            <a:r>
              <a:rPr lang="nb-NO" b="1" dirty="0"/>
              <a:t>og </a:t>
            </a:r>
            <a:r>
              <a:rPr lang="nb-NO" b="1" dirty="0" smtClean="0"/>
              <a:t>falske» </a:t>
            </a:r>
            <a:r>
              <a:rPr lang="nb-NO" b="1" dirty="0"/>
              <a:t>utrykninger inneholder utrykninger på automatiske brannalarmer</a:t>
            </a:r>
            <a:endParaRPr lang="nb-NO" dirty="0"/>
          </a:p>
          <a:p>
            <a:endParaRPr lang="nb-NO" dirty="0"/>
          </a:p>
        </p:txBody>
      </p:sp>
      <p:pic>
        <p:nvPicPr>
          <p:cNvPr id="3" name="Bilde 2"/>
          <p:cNvPicPr>
            <a:picLocks noChangeAspect="1"/>
          </p:cNvPicPr>
          <p:nvPr/>
        </p:nvPicPr>
        <p:blipFill>
          <a:blip r:embed="rId3"/>
          <a:stretch>
            <a:fillRect/>
          </a:stretch>
        </p:blipFill>
        <p:spPr>
          <a:xfrm>
            <a:off x="11186073" y="0"/>
            <a:ext cx="1005927" cy="1146147"/>
          </a:xfrm>
          <a:prstGeom prst="rect">
            <a:avLst/>
          </a:prstGeom>
        </p:spPr>
      </p:pic>
    </p:spTree>
    <p:extLst>
      <p:ext uri="{BB962C8B-B14F-4D97-AF65-F5344CB8AC3E}">
        <p14:creationId xmlns:p14="http://schemas.microsoft.com/office/powerpoint/2010/main" val="320585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Brann</a:t>
            </a:r>
            <a:endParaRPr lang="nb-NO" dirty="0"/>
          </a:p>
        </p:txBody>
      </p:sp>
      <p:pic>
        <p:nvPicPr>
          <p:cNvPr id="4" name="Plassholder for innhold 3" descr="C:\Users\hb-jobj\Downloads\branner-pr-kommune.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
        <p:nvSpPr>
          <p:cNvPr id="5" name="Ellipse 4"/>
          <p:cNvSpPr/>
          <p:nvPr/>
        </p:nvSpPr>
        <p:spPr>
          <a:xfrm>
            <a:off x="5172363" y="2879582"/>
            <a:ext cx="720437" cy="32973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8395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Type brann</a:t>
            </a:r>
            <a:endParaRPr lang="nb-NO" dirty="0"/>
          </a:p>
        </p:txBody>
      </p:sp>
      <p:pic>
        <p:nvPicPr>
          <p:cNvPr id="4" name="Plassholder for innhold 3" descr="C:\Users\hb-jobj\Downloads\type-branner-2020 (2).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594716"/>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86073" y="0"/>
            <a:ext cx="1005927" cy="1146147"/>
          </a:xfrm>
          <a:prstGeom prst="rect">
            <a:avLst/>
          </a:prstGeom>
        </p:spPr>
      </p:pic>
      <p:sp>
        <p:nvSpPr>
          <p:cNvPr id="5" name="Ellipse 4"/>
          <p:cNvSpPr/>
          <p:nvPr/>
        </p:nvSpPr>
        <p:spPr>
          <a:xfrm>
            <a:off x="3472873" y="2410691"/>
            <a:ext cx="480291" cy="2050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2618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Bygningstype 2016-2020</a:t>
            </a:r>
            <a:endParaRPr lang="nb-NO" dirty="0"/>
          </a:p>
        </p:txBody>
      </p:sp>
      <p:pic>
        <p:nvPicPr>
          <p:cNvPr id="6" name="Plassholder for innhold 5" descr="C:\Users\hb-jobj\Downloads\bygningstype-bygningsbra.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p:spPr>
      </p:pic>
      <p:pic>
        <p:nvPicPr>
          <p:cNvPr id="3" name="Bilde 2"/>
          <p:cNvPicPr>
            <a:picLocks noChangeAspect="1"/>
          </p:cNvPicPr>
          <p:nvPr/>
        </p:nvPicPr>
        <p:blipFill>
          <a:blip r:embed="rId3"/>
          <a:stretch>
            <a:fillRect/>
          </a:stretch>
        </p:blipFill>
        <p:spPr>
          <a:xfrm>
            <a:off x="11179976" y="0"/>
            <a:ext cx="1012024" cy="1146147"/>
          </a:xfrm>
          <a:prstGeom prst="rect">
            <a:avLst/>
          </a:prstGeom>
        </p:spPr>
      </p:pic>
      <p:sp>
        <p:nvSpPr>
          <p:cNvPr id="4" name="Ellipse 3"/>
          <p:cNvSpPr/>
          <p:nvPr/>
        </p:nvSpPr>
        <p:spPr>
          <a:xfrm>
            <a:off x="3398982" y="1690688"/>
            <a:ext cx="544945" cy="314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377030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028E0A545324341B264DC7DA167915B" ma:contentTypeVersion="14" ma:contentTypeDescription="Opprett et nytt dokument." ma:contentTypeScope="" ma:versionID="a40165d3aa01065793825556bfbbed14">
  <xsd:schema xmlns:xsd="http://www.w3.org/2001/XMLSchema" xmlns:xs="http://www.w3.org/2001/XMLSchema" xmlns:p="http://schemas.microsoft.com/office/2006/metadata/properties" xmlns:ns3="8275b18a-f293-4703-8ff9-4551665a0d53" xmlns:ns4="101d70e1-b8d6-4ce2-9028-246cec98cea2" targetNamespace="http://schemas.microsoft.com/office/2006/metadata/properties" ma:root="true" ma:fieldsID="9419731610fe9eb8d95e02fe4d077ea2" ns3:_="" ns4:_="">
    <xsd:import namespace="8275b18a-f293-4703-8ff9-4551665a0d53"/>
    <xsd:import namespace="101d70e1-b8d6-4ce2-9028-246cec98ce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5b18a-f293-4703-8ff9-4551665a0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1d70e1-b8d6-4ce2-9028-246cec98cea2"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SharingHintHash" ma:index="13"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E89EA-145C-47F5-8B1A-30468B6D6A55}">
  <ds:schemaRefs>
    <ds:schemaRef ds:uri="http://schemas.microsoft.com/sharepoint/v3/contenttype/forms"/>
  </ds:schemaRefs>
</ds:datastoreItem>
</file>

<file path=customXml/itemProps2.xml><?xml version="1.0" encoding="utf-8"?>
<ds:datastoreItem xmlns:ds="http://schemas.openxmlformats.org/officeDocument/2006/customXml" ds:itemID="{7B321A49-9442-46B3-9964-812AAC0126B3}">
  <ds:schemaRefs>
    <ds:schemaRef ds:uri="http://schemas.microsoft.com/office/2006/metadata/properties"/>
    <ds:schemaRef ds:uri="101d70e1-b8d6-4ce2-9028-246cec98cea2"/>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8275b18a-f293-4703-8ff9-4551665a0d53"/>
    <ds:schemaRef ds:uri="http://www.w3.org/XML/1998/namespace"/>
  </ds:schemaRefs>
</ds:datastoreItem>
</file>

<file path=customXml/itemProps3.xml><?xml version="1.0" encoding="utf-8"?>
<ds:datastoreItem xmlns:ds="http://schemas.openxmlformats.org/officeDocument/2006/customXml" ds:itemID="{A7826FBE-B85C-402E-AAA3-F7B38E193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5b18a-f293-4703-8ff9-4551665a0d53"/>
    <ds:schemaRef ds:uri="101d70e1-b8d6-4ce2-9028-246cec98c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TotalTime>
  <Words>1040</Words>
  <Application>Microsoft Office PowerPoint</Application>
  <PresentationFormat>Widescreen</PresentationFormat>
  <Paragraphs>79</Paragraphs>
  <Slides>24</Slides>
  <Notes>0</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24</vt:i4>
      </vt:variant>
    </vt:vector>
  </HeadingPairs>
  <TitlesOfParts>
    <vt:vector size="30" baseType="lpstr">
      <vt:lpstr>Arial</vt:lpstr>
      <vt:lpstr>Calibri</vt:lpstr>
      <vt:lpstr>Calibri Light</vt:lpstr>
      <vt:lpstr>Wingdings</vt:lpstr>
      <vt:lpstr>Office-tema</vt:lpstr>
      <vt:lpstr>Dokument</vt:lpstr>
      <vt:lpstr>Brann- redning- og feiervesen</vt:lpstr>
      <vt:lpstr>HBR IKS</vt:lpstr>
      <vt:lpstr>PowerPoint-presentasjon</vt:lpstr>
      <vt:lpstr>Utrykningar totalt</vt:lpstr>
      <vt:lpstr>Tal pr. kommune</vt:lpstr>
      <vt:lpstr>Oppdragstyper, overordna</vt:lpstr>
      <vt:lpstr>Brann</vt:lpstr>
      <vt:lpstr>Type brann</vt:lpstr>
      <vt:lpstr>Bygningstype 2016-2020</vt:lpstr>
      <vt:lpstr>Situasjonen ved ankomst</vt:lpstr>
      <vt:lpstr>Kvar startar brannane 2016 - 2020</vt:lpstr>
      <vt:lpstr>Helseoppdrag 2020</vt:lpstr>
      <vt:lpstr>Type helseoppdrag 2016 - 2020</vt:lpstr>
      <vt:lpstr>Trafikkulykker</vt:lpstr>
      <vt:lpstr>Automatiske brannalarmer 2020</vt:lpstr>
      <vt:lpstr>Unødige alarmer</vt:lpstr>
      <vt:lpstr>Nødetat fyrst på ulykkesstaden</vt:lpstr>
      <vt:lpstr>Feiing og tilsyn</vt:lpstr>
      <vt:lpstr>Feiing og tilsyn</vt:lpstr>
      <vt:lpstr>Feiing og tilsyn</vt:lpstr>
      <vt:lpstr>Feiing og tilsyn - Gebyr</vt:lpstr>
      <vt:lpstr>Feiing og tilsyn - Gebyr</vt:lpstr>
      <vt:lpstr>Kva skal gebyret dekke utanom den tida me hjå deg å utfører feiing eller tilsyn?</vt:lpstr>
      <vt:lpstr>Erfaringar etter 4-5 år med feiing og tilsyn på hytter </vt:lpstr>
    </vt:vector>
  </TitlesOfParts>
  <Company>IKT Hallingdal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Brann- redning- og feiervesen</dc:title>
  <dc:creator>John Bjella</dc:creator>
  <cp:lastModifiedBy>Heidi Granli</cp:lastModifiedBy>
  <cp:revision>17</cp:revision>
  <dcterms:created xsi:type="dcterms:W3CDTF">2021-08-23T12:43:46Z</dcterms:created>
  <dcterms:modified xsi:type="dcterms:W3CDTF">2021-08-27T07:51:55Z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0x0101009028E0A545324341B264DC7DA167915B</vt:lpwstr>
  </property>
</Properties>
</file>