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2" r:id="rId5"/>
  </p:sldMasterIdLst>
  <p:notesMasterIdLst>
    <p:notesMasterId r:id="rId21"/>
  </p:notesMasterIdLst>
  <p:sldIdLst>
    <p:sldId id="257" r:id="rId6"/>
    <p:sldId id="258" r:id="rId7"/>
    <p:sldId id="261" r:id="rId8"/>
    <p:sldId id="270" r:id="rId9"/>
    <p:sldId id="275" r:id="rId10"/>
    <p:sldId id="276" r:id="rId11"/>
    <p:sldId id="279" r:id="rId12"/>
    <p:sldId id="282" r:id="rId13"/>
    <p:sldId id="278" r:id="rId14"/>
    <p:sldId id="280" r:id="rId15"/>
    <p:sldId id="271" r:id="rId16"/>
    <p:sldId id="267" r:id="rId17"/>
    <p:sldId id="273" r:id="rId18"/>
    <p:sldId id="262" r:id="rId19"/>
    <p:sldId id="269" r:id="rId20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8916"/>
    <a:srgbClr val="C32920"/>
    <a:srgbClr val="73A247"/>
    <a:srgbClr val="0082BE"/>
    <a:srgbClr val="9A1D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0030" autoAdjust="0"/>
  </p:normalViewPr>
  <p:slideViewPr>
    <p:cSldViewPr snapToGrid="0">
      <p:cViewPr varScale="1">
        <p:scale>
          <a:sx n="92" d="100"/>
          <a:sy n="92" d="100"/>
        </p:scale>
        <p:origin x="1314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97BDC6-DBE6-4140-9449-D647BE25CFDA}" type="datetimeFigureOut">
              <a:rPr lang="nb-NO" smtClean="0"/>
              <a:t>11.10.2021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EB0078-34F7-4820-BD69-D59004BA96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94205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411006-C02A-4C41-B55D-6F8A8FD3CEA6}" type="slidenum">
              <a:rPr lang="nb-NO" smtClean="0">
                <a:solidFill>
                  <a:prstClr val="black"/>
                </a:solidFill>
              </a:rPr>
              <a:pPr/>
              <a:t>1</a:t>
            </a:fld>
            <a:endParaRPr lang="nb-NO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9335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B0078-34F7-4820-BD69-D59004BA96D3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31164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D2376D-02B9-461E-BA7E-DA54A38443F3}" type="slidenum">
              <a:rPr lang="nn-NO" smtClean="0">
                <a:solidFill>
                  <a:prstClr val="black"/>
                </a:solidFill>
              </a:rPr>
              <a:pPr/>
              <a:t>2</a:t>
            </a:fld>
            <a:endParaRPr lang="nn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7595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B0078-34F7-4820-BD69-D59004BA96D3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575251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B0078-34F7-4820-BD69-D59004BA96D3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711194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B0078-34F7-4820-BD69-D59004BA96D3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860666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B0078-34F7-4820-BD69-D59004BA96D3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69211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B0078-34F7-4820-BD69-D59004BA96D3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474050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B0078-34F7-4820-BD69-D59004BA96D3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724256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B0078-34F7-4820-BD69-D59004BA96D3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46691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n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n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>
                <a:solidFill>
                  <a:prstClr val="black">
                    <a:tint val="75000"/>
                  </a:prstClr>
                </a:solidFill>
              </a:rPr>
              <a:t>29.01.16/Ulrikke Ytteborg</a:t>
            </a:r>
            <a:endParaRPr lang="nn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D960B-CAC2-4285-B0E2-4B1564A5AB1F}" type="slidenum">
              <a:rPr lang="nn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n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966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n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n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>
                <a:solidFill>
                  <a:prstClr val="black">
                    <a:tint val="75000"/>
                  </a:prstClr>
                </a:solidFill>
              </a:rPr>
              <a:t>29.01.16/Ulrikke Ytteborg</a:t>
            </a:r>
            <a:endParaRPr lang="nn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D960B-CAC2-4285-B0E2-4B1564A5AB1F}" type="slidenum">
              <a:rPr lang="nn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n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979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n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n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>
                <a:solidFill>
                  <a:prstClr val="black">
                    <a:tint val="75000"/>
                  </a:prstClr>
                </a:solidFill>
              </a:rPr>
              <a:t>29.01.16/Ulrikke Ytteborg</a:t>
            </a:r>
            <a:endParaRPr lang="nn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D960B-CAC2-4285-B0E2-4B1564A5AB1F}" type="slidenum">
              <a:rPr lang="nn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n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3832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Egendefinert oppset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896" y="4887913"/>
            <a:ext cx="6390105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de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4284" y="5976938"/>
            <a:ext cx="2319867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ittel 1"/>
          <p:cNvSpPr>
            <a:spLocks noGrp="1"/>
          </p:cNvSpPr>
          <p:nvPr>
            <p:ph type="title"/>
          </p:nvPr>
        </p:nvSpPr>
        <p:spPr>
          <a:xfrm>
            <a:off x="6006879" y="5117950"/>
            <a:ext cx="5670619" cy="421255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r">
              <a:defRPr sz="2400" b="0" i="0">
                <a:latin typeface="Avenir 85 Heavy"/>
                <a:cs typeface="Avenir 85 Heavy"/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22" name="Plassholder for tekst 14"/>
          <p:cNvSpPr>
            <a:spLocks noGrp="1"/>
          </p:cNvSpPr>
          <p:nvPr>
            <p:ph type="body" sz="quarter" idx="14"/>
          </p:nvPr>
        </p:nvSpPr>
        <p:spPr>
          <a:xfrm>
            <a:off x="6006880" y="5539205"/>
            <a:ext cx="5670616" cy="270767"/>
          </a:xfrm>
        </p:spPr>
        <p:txBody>
          <a:bodyPr>
            <a:normAutofit/>
          </a:bodyPr>
          <a:lstStyle>
            <a:lvl1pPr marL="0" indent="0" algn="r">
              <a:buNone/>
              <a:defRPr sz="1400" b="0" i="0">
                <a:latin typeface="Avenir 45 BookOblique"/>
                <a:cs typeface="Avenir 45 BookOblique"/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7779731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Egendefinert oppsett">
    <p:bg>
      <p:bgPr>
        <a:solidFill>
          <a:srgbClr val="E374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0517" y="-427038"/>
            <a:ext cx="6309784" cy="3362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d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8967" y="6249988"/>
            <a:ext cx="2675467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d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03601"/>
            <a:ext cx="12192000" cy="3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Bild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03601"/>
            <a:ext cx="12192000" cy="3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Bild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03601"/>
            <a:ext cx="12192000" cy="3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Bilde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300" y="4119563"/>
            <a:ext cx="12192000" cy="3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tel 1"/>
          <p:cNvSpPr>
            <a:spLocks noGrp="1"/>
          </p:cNvSpPr>
          <p:nvPr>
            <p:ph type="title"/>
          </p:nvPr>
        </p:nvSpPr>
        <p:spPr>
          <a:xfrm>
            <a:off x="2040908" y="3418755"/>
            <a:ext cx="7540800" cy="753529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l">
              <a:defRPr sz="4000" b="0" i="0">
                <a:solidFill>
                  <a:schemeClr val="bg1"/>
                </a:solidFill>
                <a:latin typeface="Avenir 85 Heavy"/>
                <a:cs typeface="Avenir 85 Heavy"/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8" name="Plassholder for tekst 14"/>
          <p:cNvSpPr>
            <a:spLocks noGrp="1"/>
          </p:cNvSpPr>
          <p:nvPr>
            <p:ph type="body" sz="quarter" idx="14"/>
          </p:nvPr>
        </p:nvSpPr>
        <p:spPr>
          <a:xfrm>
            <a:off x="2145118" y="4172283"/>
            <a:ext cx="7436591" cy="938119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rgbClr val="FFFFFF"/>
                </a:solidFill>
                <a:latin typeface="Avenir 45 BookOblique"/>
                <a:cs typeface="Avenir 45 BookOblique"/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5873747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Egendefinert oppsett">
    <p:bg>
      <p:bgPr>
        <a:solidFill>
          <a:srgbClr val="0093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0517" y="-427038"/>
            <a:ext cx="6309784" cy="3362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d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8967" y="6249988"/>
            <a:ext cx="2675467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d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03601"/>
            <a:ext cx="12192000" cy="3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Bild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03601"/>
            <a:ext cx="12192000" cy="3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Bild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03601"/>
            <a:ext cx="12192000" cy="3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Bilde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300" y="4119563"/>
            <a:ext cx="12192000" cy="3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tel 1"/>
          <p:cNvSpPr>
            <a:spLocks noGrp="1"/>
          </p:cNvSpPr>
          <p:nvPr>
            <p:ph type="title"/>
          </p:nvPr>
        </p:nvSpPr>
        <p:spPr>
          <a:xfrm>
            <a:off x="2040908" y="3418755"/>
            <a:ext cx="7540800" cy="753529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l">
              <a:defRPr sz="4000" b="0" i="0">
                <a:solidFill>
                  <a:schemeClr val="bg1"/>
                </a:solidFill>
                <a:latin typeface="Avenir 85 Heavy"/>
                <a:cs typeface="Avenir 85 Heavy"/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8" name="Plassholder for tekst 14"/>
          <p:cNvSpPr>
            <a:spLocks noGrp="1"/>
          </p:cNvSpPr>
          <p:nvPr>
            <p:ph type="body" sz="quarter" idx="14"/>
          </p:nvPr>
        </p:nvSpPr>
        <p:spPr>
          <a:xfrm>
            <a:off x="2145118" y="4172283"/>
            <a:ext cx="7436591" cy="938119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rgbClr val="FFFFFF"/>
                </a:solidFill>
                <a:latin typeface="Avenir 45 BookOblique"/>
                <a:cs typeface="Avenir 45 BookOblique"/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8222842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Egendefinert oppsett">
    <p:bg>
      <p:bgPr>
        <a:solidFill>
          <a:srgbClr val="AB3E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0517" y="-427038"/>
            <a:ext cx="6309784" cy="3362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d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8967" y="6249988"/>
            <a:ext cx="2675467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d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03601"/>
            <a:ext cx="12192000" cy="3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Bild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03601"/>
            <a:ext cx="12192000" cy="3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Bild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03601"/>
            <a:ext cx="12192000" cy="3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Bilde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300" y="4119563"/>
            <a:ext cx="12192000" cy="3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tel 1"/>
          <p:cNvSpPr>
            <a:spLocks noGrp="1"/>
          </p:cNvSpPr>
          <p:nvPr>
            <p:ph type="title"/>
          </p:nvPr>
        </p:nvSpPr>
        <p:spPr>
          <a:xfrm>
            <a:off x="2040908" y="3418755"/>
            <a:ext cx="7540800" cy="753529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l">
              <a:defRPr sz="4000" b="0" i="0">
                <a:solidFill>
                  <a:schemeClr val="bg1"/>
                </a:solidFill>
                <a:latin typeface="Avenir 85 Heavy"/>
                <a:cs typeface="Avenir 85 Heavy"/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8" name="Plassholder for tekst 14"/>
          <p:cNvSpPr>
            <a:spLocks noGrp="1"/>
          </p:cNvSpPr>
          <p:nvPr>
            <p:ph type="body" sz="quarter" idx="14"/>
          </p:nvPr>
        </p:nvSpPr>
        <p:spPr>
          <a:xfrm>
            <a:off x="2145118" y="4172283"/>
            <a:ext cx="7436591" cy="938119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rgbClr val="FFFFFF"/>
                </a:solidFill>
                <a:latin typeface="Avenir 45 BookOblique"/>
                <a:cs typeface="Avenir 45 BookOblique"/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8393232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Egendefinert oppset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0517" y="-427038"/>
            <a:ext cx="6309784" cy="3362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d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8967" y="6249988"/>
            <a:ext cx="2675467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d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03601"/>
            <a:ext cx="12192000" cy="3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Bild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03601"/>
            <a:ext cx="12192000" cy="3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Bild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03601"/>
            <a:ext cx="12192000" cy="3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Bilde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300" y="4119563"/>
            <a:ext cx="12192000" cy="3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tel 1"/>
          <p:cNvSpPr>
            <a:spLocks noGrp="1"/>
          </p:cNvSpPr>
          <p:nvPr>
            <p:ph type="title"/>
          </p:nvPr>
        </p:nvSpPr>
        <p:spPr>
          <a:xfrm>
            <a:off x="2040908" y="3418755"/>
            <a:ext cx="7540800" cy="753529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l">
              <a:defRPr sz="4000" b="0" i="0">
                <a:solidFill>
                  <a:schemeClr val="bg1"/>
                </a:solidFill>
                <a:latin typeface="Avenir 85 Heavy"/>
                <a:cs typeface="Avenir 85 Heavy"/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8" name="Plassholder for tekst 14"/>
          <p:cNvSpPr>
            <a:spLocks noGrp="1"/>
          </p:cNvSpPr>
          <p:nvPr>
            <p:ph type="body" sz="quarter" idx="14"/>
          </p:nvPr>
        </p:nvSpPr>
        <p:spPr>
          <a:xfrm>
            <a:off x="2145118" y="4172283"/>
            <a:ext cx="7436591" cy="938119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rgbClr val="FFFFFF"/>
                </a:solidFill>
                <a:latin typeface="Avenir 45 BookOblique"/>
                <a:cs typeface="Avenir 45 BookOblique"/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3044816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Egendefinert oppset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0517" y="-427038"/>
            <a:ext cx="6309784" cy="3362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d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8967" y="6249988"/>
            <a:ext cx="2675467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d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03601"/>
            <a:ext cx="12192000" cy="3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Bild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03601"/>
            <a:ext cx="12192000" cy="3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Bild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03601"/>
            <a:ext cx="12192000" cy="3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Bilde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300" y="4119563"/>
            <a:ext cx="12192000" cy="3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tel 1"/>
          <p:cNvSpPr>
            <a:spLocks noGrp="1"/>
          </p:cNvSpPr>
          <p:nvPr>
            <p:ph type="title"/>
          </p:nvPr>
        </p:nvSpPr>
        <p:spPr>
          <a:xfrm>
            <a:off x="2040908" y="3418755"/>
            <a:ext cx="7540800" cy="753529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l">
              <a:defRPr sz="4000" b="0" i="0">
                <a:solidFill>
                  <a:schemeClr val="bg1"/>
                </a:solidFill>
                <a:latin typeface="Avenir 85 Heavy"/>
                <a:cs typeface="Avenir 85 Heavy"/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8" name="Plassholder for tekst 14"/>
          <p:cNvSpPr>
            <a:spLocks noGrp="1"/>
          </p:cNvSpPr>
          <p:nvPr>
            <p:ph type="body" sz="quarter" idx="14"/>
          </p:nvPr>
        </p:nvSpPr>
        <p:spPr>
          <a:xfrm>
            <a:off x="2145118" y="4172283"/>
            <a:ext cx="7436591" cy="938119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rgbClr val="FFFFFF"/>
                </a:solidFill>
                <a:latin typeface="Avenir 45 BookOblique"/>
                <a:cs typeface="Avenir 45 BookOblique"/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498565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02678" y="3117550"/>
            <a:ext cx="8492361" cy="86867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/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802677" y="4062257"/>
            <a:ext cx="8501604" cy="1752600"/>
          </a:xfrm>
        </p:spPr>
        <p:txBody>
          <a:bodyPr>
            <a:normAutofit/>
          </a:bodyPr>
          <a:lstStyle>
            <a:lvl1pPr marL="0" indent="0" algn="l">
              <a:buNone/>
              <a:defRPr sz="1400" b="0" i="0">
                <a:solidFill>
                  <a:schemeClr val="tx1"/>
                </a:solidFill>
                <a:latin typeface="Avenir 45 BookOblique"/>
                <a:cs typeface="Avenir 45 BookObliqu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  <p:sp>
        <p:nvSpPr>
          <p:cNvPr id="8" name="Plassholder for bilde 7"/>
          <p:cNvSpPr>
            <a:spLocks noGrp="1"/>
          </p:cNvSpPr>
          <p:nvPr>
            <p:ph type="pic" sz="quarter" idx="10"/>
          </p:nvPr>
        </p:nvSpPr>
        <p:spPr>
          <a:xfrm>
            <a:off x="1802677" y="1056820"/>
            <a:ext cx="2372784" cy="1779588"/>
          </a:xfrm>
        </p:spPr>
        <p:txBody>
          <a:bodyPr rtlCol="0">
            <a:normAutofit/>
          </a:bodyPr>
          <a:lstStyle/>
          <a:p>
            <a:pPr lvl="0"/>
            <a:r>
              <a:rPr lang="nb-NO" noProof="0" smtClean="0"/>
              <a:t>Klikk ikonet for å legge til et bilde</a:t>
            </a:r>
            <a:endParaRPr lang="nb-NO" noProof="0" dirty="0"/>
          </a:p>
        </p:txBody>
      </p:sp>
      <p:sp>
        <p:nvSpPr>
          <p:cNvPr id="9" name="Plassholder for bilde 7"/>
          <p:cNvSpPr>
            <a:spLocks noGrp="1"/>
          </p:cNvSpPr>
          <p:nvPr>
            <p:ph type="pic" sz="quarter" idx="11"/>
          </p:nvPr>
        </p:nvSpPr>
        <p:spPr>
          <a:xfrm>
            <a:off x="4862465" y="1056820"/>
            <a:ext cx="2372784" cy="1779588"/>
          </a:xfrm>
        </p:spPr>
        <p:txBody>
          <a:bodyPr rtlCol="0">
            <a:normAutofit/>
          </a:bodyPr>
          <a:lstStyle/>
          <a:p>
            <a:pPr lvl="0"/>
            <a:r>
              <a:rPr lang="nb-NO" noProof="0" smtClean="0"/>
              <a:t>Klikk ikonet for å legge til et bilde</a:t>
            </a:r>
            <a:endParaRPr lang="nb-NO" noProof="0" dirty="0"/>
          </a:p>
        </p:txBody>
      </p:sp>
      <p:sp>
        <p:nvSpPr>
          <p:cNvPr id="10" name="Plassholder for bilde 7"/>
          <p:cNvSpPr>
            <a:spLocks noGrp="1"/>
          </p:cNvSpPr>
          <p:nvPr>
            <p:ph type="pic" sz="quarter" idx="12"/>
          </p:nvPr>
        </p:nvSpPr>
        <p:spPr>
          <a:xfrm>
            <a:off x="7922255" y="1056820"/>
            <a:ext cx="2372784" cy="1779588"/>
          </a:xfrm>
        </p:spPr>
        <p:txBody>
          <a:bodyPr rtlCol="0">
            <a:normAutofit/>
          </a:bodyPr>
          <a:lstStyle/>
          <a:p>
            <a:pPr lvl="0"/>
            <a:r>
              <a:rPr lang="nb-NO" noProof="0" smtClean="0"/>
              <a:t>Klikk ikonet for å legge til et bilde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28192077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1" y="930538"/>
            <a:ext cx="10972799" cy="748202"/>
          </a:xfrm>
          <a:prstGeom prst="rect">
            <a:avLst/>
          </a:prstGeo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26345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n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n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>
                <a:solidFill>
                  <a:prstClr val="black">
                    <a:tint val="75000"/>
                  </a:prstClr>
                </a:solidFill>
              </a:rPr>
              <a:t>29.01.16/Ulrikke Ytteborg</a:t>
            </a:r>
            <a:endParaRPr lang="nn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D960B-CAC2-4285-B0E2-4B1564A5AB1F}" type="slidenum">
              <a:rPr lang="nn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n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7365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9333612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1" y="930538"/>
            <a:ext cx="10972799" cy="748202"/>
          </a:xfrm>
          <a:prstGeom prst="rect">
            <a:avLst/>
          </a:prstGeo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436923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1" y="930538"/>
            <a:ext cx="10972799" cy="74820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5386917" cy="80788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09600" y="2408081"/>
            <a:ext cx="5386917" cy="371808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93368" y="1600199"/>
            <a:ext cx="5389033" cy="80788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93368" y="2408081"/>
            <a:ext cx="5389033" cy="371808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20090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1" y="1207184"/>
            <a:ext cx="4011084" cy="96197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766733" y="1207185"/>
            <a:ext cx="6815667" cy="491897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09601" y="2313769"/>
            <a:ext cx="4011084" cy="381239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7887800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b-NO" noProof="0" smtClean="0"/>
              <a:t>Klikk ikonet for å legge til et bilde</a:t>
            </a:r>
            <a:endParaRPr lang="nb-NO" noProof="0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1893434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gendefinert oppsett">
    <p:bg>
      <p:bgPr>
        <a:solidFill>
          <a:srgbClr val="E374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985" y="2187576"/>
            <a:ext cx="730249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1" y="2593474"/>
            <a:ext cx="10972799" cy="202149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FFFFFF"/>
                </a:solidFill>
                <a:latin typeface="Avenir 45 BookOblique"/>
                <a:cs typeface="Avenir 45 BookOblique"/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094242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gendefinert oppsett">
    <p:bg>
      <p:bgPr>
        <a:solidFill>
          <a:srgbClr val="EFAE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985" y="2187576"/>
            <a:ext cx="730249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tel 1"/>
          <p:cNvSpPr>
            <a:spLocks noGrp="1"/>
          </p:cNvSpPr>
          <p:nvPr>
            <p:ph type="title"/>
          </p:nvPr>
        </p:nvSpPr>
        <p:spPr>
          <a:xfrm>
            <a:off x="609601" y="2593474"/>
            <a:ext cx="10972799" cy="202149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FFFFFF"/>
                </a:solidFill>
                <a:latin typeface="Avenir 45 BookOblique"/>
                <a:cs typeface="Avenir 45 BookOblique"/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101175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gendefinert oppsett">
    <p:bg>
      <p:bgPr>
        <a:solidFill>
          <a:srgbClr val="5EAD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985" y="2187576"/>
            <a:ext cx="730249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tel 1"/>
          <p:cNvSpPr>
            <a:spLocks noGrp="1"/>
          </p:cNvSpPr>
          <p:nvPr>
            <p:ph type="title"/>
          </p:nvPr>
        </p:nvSpPr>
        <p:spPr>
          <a:xfrm>
            <a:off x="609601" y="2593474"/>
            <a:ext cx="10972799" cy="202149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FFFFFF"/>
                </a:solidFill>
                <a:latin typeface="Avenir 45 BookOblique"/>
                <a:cs typeface="Avenir 45 BookOblique"/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944234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gendefinert oppsett">
    <p:bg>
      <p:bgPr>
        <a:solidFill>
          <a:srgbClr val="0093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985" y="2187576"/>
            <a:ext cx="730249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tel 1"/>
          <p:cNvSpPr>
            <a:spLocks noGrp="1"/>
          </p:cNvSpPr>
          <p:nvPr>
            <p:ph type="title"/>
          </p:nvPr>
        </p:nvSpPr>
        <p:spPr>
          <a:xfrm>
            <a:off x="609601" y="2593474"/>
            <a:ext cx="10972799" cy="202149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FFFFFF"/>
                </a:solidFill>
                <a:latin typeface="Avenir 45 BookOblique"/>
                <a:cs typeface="Avenir 45 BookOblique"/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577832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gendefinert oppsett">
    <p:bg>
      <p:bgPr>
        <a:solidFill>
          <a:srgbClr val="009A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985" y="2187576"/>
            <a:ext cx="730249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tel 1"/>
          <p:cNvSpPr>
            <a:spLocks noGrp="1"/>
          </p:cNvSpPr>
          <p:nvPr>
            <p:ph type="title"/>
          </p:nvPr>
        </p:nvSpPr>
        <p:spPr>
          <a:xfrm>
            <a:off x="609601" y="2593474"/>
            <a:ext cx="10972799" cy="202149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FFFFFF"/>
                </a:solidFill>
                <a:latin typeface="Avenir 45 BookOblique"/>
                <a:cs typeface="Avenir 45 BookOblique"/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00287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n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>
                <a:solidFill>
                  <a:prstClr val="black">
                    <a:tint val="75000"/>
                  </a:prstClr>
                </a:solidFill>
              </a:rPr>
              <a:t>29.01.16/Ulrikke Ytteborg</a:t>
            </a:r>
            <a:endParaRPr lang="nn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D960B-CAC2-4285-B0E2-4B1564A5AB1F}" type="slidenum">
              <a:rPr lang="nn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n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5212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gendefinert oppsett">
    <p:bg>
      <p:bgPr>
        <a:solidFill>
          <a:srgbClr val="564F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985" y="2187576"/>
            <a:ext cx="730249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tel 1"/>
          <p:cNvSpPr>
            <a:spLocks noGrp="1"/>
          </p:cNvSpPr>
          <p:nvPr>
            <p:ph type="title"/>
          </p:nvPr>
        </p:nvSpPr>
        <p:spPr>
          <a:xfrm>
            <a:off x="609601" y="2593474"/>
            <a:ext cx="10972799" cy="202149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FFFFFF"/>
                </a:solidFill>
                <a:latin typeface="Avenir 45 BookOblique"/>
                <a:cs typeface="Avenir 45 BookOblique"/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386727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gendefinert oppsett">
    <p:bg>
      <p:bgPr>
        <a:solidFill>
          <a:srgbClr val="AB3E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985" y="2187576"/>
            <a:ext cx="730249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tel 1"/>
          <p:cNvSpPr>
            <a:spLocks noGrp="1"/>
          </p:cNvSpPr>
          <p:nvPr>
            <p:ph type="title"/>
          </p:nvPr>
        </p:nvSpPr>
        <p:spPr>
          <a:xfrm>
            <a:off x="609601" y="2593474"/>
            <a:ext cx="10972799" cy="202149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FFFFFF"/>
                </a:solidFill>
                <a:latin typeface="Avenir 45 BookOblique"/>
                <a:cs typeface="Avenir 45 BookOblique"/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597582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nn-NO">
              <a:solidFill>
                <a:prstClr val="black">
                  <a:tint val="75000"/>
                </a:prstClr>
              </a:solidFill>
              <a:ea typeface="ＭＳ Ｐゴシック" charset="0"/>
            </a:endParaRP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nn-NO" smtClean="0">
                <a:solidFill>
                  <a:prstClr val="black">
                    <a:tint val="75000"/>
                  </a:prstClr>
                </a:solidFill>
                <a:ea typeface="ＭＳ Ｐゴシック" charset="0"/>
              </a:rPr>
              <a:t>29.01.16/Ulrikke Ytteborg</a:t>
            </a:r>
            <a:endParaRPr lang="nn-NO">
              <a:solidFill>
                <a:prstClr val="black">
                  <a:tint val="75000"/>
                </a:prstClr>
              </a:solidFill>
              <a:ea typeface="ＭＳ Ｐゴシック" charset="0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738377C2-933E-4823-827B-099527302D82}" type="slidenum">
              <a:rPr lang="nn-NO" smtClean="0">
                <a:solidFill>
                  <a:prstClr val="black">
                    <a:tint val="75000"/>
                  </a:prstClr>
                </a:solidFill>
                <a:ea typeface="ＭＳ Ｐゴシック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nn-NO">
              <a:solidFill>
                <a:prstClr val="black">
                  <a:tint val="75000"/>
                </a:prstClr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868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n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n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n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>
                <a:solidFill>
                  <a:prstClr val="black">
                    <a:tint val="75000"/>
                  </a:prstClr>
                </a:solidFill>
              </a:rPr>
              <a:t>29.01.16/Ulrikke Ytteborg</a:t>
            </a:r>
            <a:endParaRPr lang="nn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D960B-CAC2-4285-B0E2-4B1564A5AB1F}" type="slidenum">
              <a:rPr lang="nn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n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60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n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n-NO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n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>
                <a:solidFill>
                  <a:prstClr val="black">
                    <a:tint val="75000"/>
                  </a:prstClr>
                </a:solidFill>
              </a:rPr>
              <a:t>29.01.16/Ulrikke Ytteborg</a:t>
            </a:r>
            <a:endParaRPr lang="nn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D960B-CAC2-4285-B0E2-4B1564A5AB1F}" type="slidenum">
              <a:rPr lang="nn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n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315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n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>
                <a:solidFill>
                  <a:prstClr val="black">
                    <a:tint val="75000"/>
                  </a:prstClr>
                </a:solidFill>
              </a:rPr>
              <a:t>29.01.16/Ulrikke Ytteborg</a:t>
            </a:r>
            <a:endParaRPr lang="nn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D960B-CAC2-4285-B0E2-4B1564A5AB1F}" type="slidenum">
              <a:rPr lang="nn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n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058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n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>
                <a:solidFill>
                  <a:prstClr val="black">
                    <a:tint val="75000"/>
                  </a:prstClr>
                </a:solidFill>
              </a:rPr>
              <a:t>29.01.16/Ulrikke Ytteborg</a:t>
            </a:r>
            <a:endParaRPr lang="nn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D960B-CAC2-4285-B0E2-4B1564A5AB1F}" type="slidenum">
              <a:rPr lang="nn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n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0754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n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n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>
                <a:solidFill>
                  <a:prstClr val="black">
                    <a:tint val="75000"/>
                  </a:prstClr>
                </a:solidFill>
              </a:rPr>
              <a:t>29.01.16/Ulrikke Ytteborg</a:t>
            </a:r>
            <a:endParaRPr lang="nn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D960B-CAC2-4285-B0E2-4B1564A5AB1F}" type="slidenum">
              <a:rPr lang="nn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n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785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n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n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>
                <a:solidFill>
                  <a:prstClr val="black">
                    <a:tint val="75000"/>
                  </a:prstClr>
                </a:solidFill>
              </a:rPr>
              <a:t>29.01.16/Ulrikke Ytteborg</a:t>
            </a:r>
            <a:endParaRPr lang="nn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D960B-CAC2-4285-B0E2-4B1564A5AB1F}" type="slidenum">
              <a:rPr lang="nn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n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638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n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n-NO">
              <a:solidFill>
                <a:prstClr val="black">
                  <a:tint val="75000"/>
                </a:prstClr>
              </a:solidFill>
              <a:ea typeface="ＭＳ Ｐゴシック" charset="0"/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n-NO" smtClean="0">
                <a:solidFill>
                  <a:prstClr val="black">
                    <a:tint val="75000"/>
                  </a:prstClr>
                </a:solidFill>
                <a:ea typeface="ＭＳ Ｐゴシック" charset="0"/>
              </a:rPr>
              <a:t>29.01.16/Ulrikke Ytteborg</a:t>
            </a:r>
            <a:endParaRPr lang="nn-NO">
              <a:solidFill>
                <a:prstClr val="black">
                  <a:tint val="75000"/>
                </a:prstClr>
              </a:solidFill>
              <a:ea typeface="ＭＳ Ｐゴシック" charset="0"/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4D960B-CAC2-4285-B0E2-4B1564A5AB1F}" type="slidenum">
              <a:rPr lang="nn-NO" smtClean="0">
                <a:solidFill>
                  <a:prstClr val="black">
                    <a:tint val="75000"/>
                  </a:prstClr>
                </a:solidFill>
                <a:ea typeface="ＭＳ Ｐゴシック" charset="0"/>
              </a:rPr>
              <a:pPr/>
              <a:t>‹#›</a:t>
            </a:fld>
            <a:endParaRPr lang="nn-NO">
              <a:solidFill>
                <a:prstClr val="black">
                  <a:tint val="75000"/>
                </a:prstClr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000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ssholder for tekst 2"/>
          <p:cNvSpPr>
            <a:spLocks noGrp="1"/>
          </p:cNvSpPr>
          <p:nvPr>
            <p:ph type="body" idx="1"/>
          </p:nvPr>
        </p:nvSpPr>
        <p:spPr bwMode="auto">
          <a:xfrm>
            <a:off x="609600" y="1866900"/>
            <a:ext cx="10972800" cy="37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79625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</p:sldLayoutIdLst>
  <p:hf hd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venir 65 Medium"/>
          <a:ea typeface="ＭＳ Ｐゴシック" charset="0"/>
          <a:cs typeface="Avenir 65 Medium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venir 65 Medium" charset="0"/>
          <a:ea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venir 65 Medium" charset="0"/>
          <a:ea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venir 65 Medium" charset="0"/>
          <a:ea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venir 65 Medium" charset="0"/>
          <a:ea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venir 65 Medium" charset="0"/>
          <a:ea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venir 65 Medium" charset="0"/>
          <a:ea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venir 65 Medium" charset="0"/>
          <a:ea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venir 65 Medium" charset="0"/>
          <a:ea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venir 35 Ligh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venir 35 Ligh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venir 35 Ligh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venir 35 Ligh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venir 35 Ligh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7.png"/><Relationship Id="rId5" Type="http://schemas.openxmlformats.org/officeDocument/2006/relationships/image" Target="../media/image36.jpg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7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526" y="1882132"/>
            <a:ext cx="6872999" cy="28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0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91507" y="28785"/>
            <a:ext cx="10972799" cy="748202"/>
          </a:xfrm>
        </p:spPr>
        <p:txBody>
          <a:bodyPr/>
          <a:lstStyle/>
          <a:p>
            <a:r>
              <a:rPr lang="nn-NO" dirty="0" smtClean="0">
                <a:solidFill>
                  <a:srgbClr val="DB8916"/>
                </a:solidFill>
                <a:latin typeface="+mj-lt"/>
              </a:rPr>
              <a:t>KOMMUNALE TENESTER OG BEREDSKAP:</a:t>
            </a:r>
            <a:endParaRPr lang="nn-NO" dirty="0">
              <a:solidFill>
                <a:srgbClr val="DB8916"/>
              </a:solidFill>
              <a:latin typeface="+mj-lt"/>
            </a:endParaRPr>
          </a:p>
        </p:txBody>
      </p:sp>
      <p:sp>
        <p:nvSpPr>
          <p:cNvPr id="4" name="Plassholder for innhold 3"/>
          <p:cNvSpPr>
            <a:spLocks noGrp="1"/>
          </p:cNvSpPr>
          <p:nvPr>
            <p:ph idx="1"/>
          </p:nvPr>
        </p:nvSpPr>
        <p:spPr>
          <a:xfrm>
            <a:off x="591507" y="776987"/>
            <a:ext cx="7404802" cy="3797300"/>
          </a:xfrm>
        </p:spPr>
        <p:txBody>
          <a:bodyPr/>
          <a:lstStyle/>
          <a:p>
            <a:pPr marL="0" indent="0">
              <a:buNone/>
            </a:pPr>
            <a:r>
              <a:rPr lang="nn-NO" sz="1600" dirty="0" smtClean="0">
                <a:solidFill>
                  <a:srgbClr val="DB8916"/>
                </a:solidFill>
                <a:latin typeface="+mn-lt"/>
              </a:rPr>
              <a:t>HELSE:</a:t>
            </a:r>
          </a:p>
          <a:p>
            <a:r>
              <a:rPr lang="nn-NO" sz="1600" dirty="0" smtClean="0">
                <a:solidFill>
                  <a:srgbClr val="DB8916"/>
                </a:solidFill>
                <a:latin typeface="+mn-lt"/>
              </a:rPr>
              <a:t>Akutte tenester: legevakt, ambulanse, ØHI, HSS</a:t>
            </a:r>
          </a:p>
          <a:p>
            <a:r>
              <a:rPr lang="nn-NO" sz="1600" dirty="0" smtClean="0">
                <a:solidFill>
                  <a:srgbClr val="DB8916"/>
                </a:solidFill>
                <a:latin typeface="+mn-lt"/>
              </a:rPr>
              <a:t>Kommunale helsetenester: moa. medisin, stell </a:t>
            </a:r>
            <a:r>
              <a:rPr lang="nn-NO" sz="1600" dirty="0">
                <a:solidFill>
                  <a:srgbClr val="DB8916"/>
                </a:solidFill>
                <a:latin typeface="+mn-lt"/>
              </a:rPr>
              <a:t>av </a:t>
            </a:r>
            <a:r>
              <a:rPr lang="nn-NO" sz="1600" dirty="0" smtClean="0">
                <a:solidFill>
                  <a:srgbClr val="DB8916"/>
                </a:solidFill>
                <a:latin typeface="+mn-lt"/>
              </a:rPr>
              <a:t>sår, CVK o.a. </a:t>
            </a:r>
          </a:p>
          <a:p>
            <a:r>
              <a:rPr lang="nn-NO" sz="1600" dirty="0" smtClean="0">
                <a:solidFill>
                  <a:srgbClr val="DB8916"/>
                </a:solidFill>
                <a:latin typeface="+mn-lt"/>
              </a:rPr>
              <a:t>Tal på oppdrag i hyttefjellet 2017: 62, 2018: 89 2019: 2020: 96</a:t>
            </a:r>
          </a:p>
          <a:p>
            <a:r>
              <a:rPr lang="nn-NO" sz="1600" dirty="0" smtClean="0">
                <a:solidFill>
                  <a:srgbClr val="DB8916"/>
                </a:solidFill>
                <a:latin typeface="+mn-lt"/>
              </a:rPr>
              <a:t>HSS med CT, dialyse, poliklinikk, sengepost mm. </a:t>
            </a:r>
          </a:p>
          <a:p>
            <a:pPr marL="0" indent="0">
              <a:buNone/>
            </a:pPr>
            <a:r>
              <a:rPr lang="nn-NO" sz="1600" dirty="0" smtClean="0">
                <a:solidFill>
                  <a:srgbClr val="DB8916"/>
                </a:solidFill>
                <a:latin typeface="+mn-lt"/>
              </a:rPr>
              <a:t>BRANN:</a:t>
            </a:r>
          </a:p>
          <a:p>
            <a:r>
              <a:rPr lang="nn-NO" sz="1600" dirty="0" err="1" smtClean="0">
                <a:solidFill>
                  <a:srgbClr val="DB8916"/>
                </a:solidFill>
                <a:latin typeface="+mn-lt"/>
              </a:rPr>
              <a:t>Utrykningar</a:t>
            </a:r>
            <a:r>
              <a:rPr lang="nn-NO" sz="1600" dirty="0" smtClean="0">
                <a:solidFill>
                  <a:srgbClr val="DB8916"/>
                </a:solidFill>
                <a:latin typeface="+mn-lt"/>
              </a:rPr>
              <a:t> 2017: 101, 2018: 104, 2019: 111 2020: 114</a:t>
            </a:r>
          </a:p>
          <a:p>
            <a:r>
              <a:rPr lang="nn-NO" sz="1600" dirty="0" smtClean="0">
                <a:solidFill>
                  <a:srgbClr val="DB8916"/>
                </a:solidFill>
                <a:latin typeface="+mn-lt"/>
              </a:rPr>
              <a:t>Ny brannstasjon på Gol – Hallingdal Bilsenter</a:t>
            </a:r>
            <a:endParaRPr lang="nn-NO" sz="1600" dirty="0">
              <a:solidFill>
                <a:srgbClr val="DB8916"/>
              </a:solidFill>
              <a:latin typeface="+mn-lt"/>
            </a:endParaRPr>
          </a:p>
          <a:p>
            <a:r>
              <a:rPr lang="nn-NO" sz="1600" dirty="0" smtClean="0">
                <a:solidFill>
                  <a:srgbClr val="DB8916"/>
                </a:solidFill>
                <a:latin typeface="+mn-lt"/>
              </a:rPr>
              <a:t>Feietenesta – gode erfaringar frå </a:t>
            </a:r>
            <a:r>
              <a:rPr lang="nn-NO" sz="1600" dirty="0" err="1" smtClean="0">
                <a:solidFill>
                  <a:srgbClr val="DB8916"/>
                </a:solidFill>
                <a:latin typeface="+mn-lt"/>
              </a:rPr>
              <a:t>Golsfjellet</a:t>
            </a:r>
            <a:r>
              <a:rPr lang="nn-NO" sz="1600" dirty="0" smtClean="0">
                <a:solidFill>
                  <a:srgbClr val="DB8916"/>
                </a:solidFill>
                <a:latin typeface="+mn-lt"/>
              </a:rPr>
              <a:t> med godt oppmøte, </a:t>
            </a:r>
          </a:p>
          <a:p>
            <a:pPr marL="0" indent="0">
              <a:buNone/>
            </a:pPr>
            <a:r>
              <a:rPr lang="nn-NO" sz="1600" dirty="0">
                <a:solidFill>
                  <a:srgbClr val="DB8916"/>
                </a:solidFill>
                <a:latin typeface="+mn-lt"/>
              </a:rPr>
              <a:t>	</a:t>
            </a:r>
            <a:r>
              <a:rPr lang="nn-NO" sz="1600" dirty="0" smtClean="0">
                <a:solidFill>
                  <a:srgbClr val="DB8916"/>
                </a:solidFill>
                <a:latin typeface="+mn-lt"/>
              </a:rPr>
              <a:t>Obs. meir om </a:t>
            </a:r>
            <a:r>
              <a:rPr lang="nn-NO" sz="1600" dirty="0" err="1" smtClean="0">
                <a:solidFill>
                  <a:srgbClr val="DB8916"/>
                </a:solidFill>
                <a:latin typeface="+mn-lt"/>
              </a:rPr>
              <a:t>fakturering</a:t>
            </a:r>
            <a:r>
              <a:rPr lang="nn-NO" sz="1600" dirty="0" smtClean="0">
                <a:solidFill>
                  <a:srgbClr val="DB8916"/>
                </a:solidFill>
                <a:latin typeface="+mn-lt"/>
              </a:rPr>
              <a:t>, prioritering av risiko, </a:t>
            </a:r>
            <a:r>
              <a:rPr lang="nn-NO" sz="1600" dirty="0" err="1" smtClean="0">
                <a:solidFill>
                  <a:srgbClr val="DB8916"/>
                </a:solidFill>
                <a:latin typeface="+mn-lt"/>
              </a:rPr>
              <a:t>oppstartsfase</a:t>
            </a:r>
            <a:endParaRPr lang="nn-NO" sz="1600" dirty="0" smtClean="0">
              <a:solidFill>
                <a:srgbClr val="DB8916"/>
              </a:solidFill>
              <a:latin typeface="+mn-lt"/>
            </a:endParaRPr>
          </a:p>
          <a:p>
            <a:pPr marL="0" indent="0">
              <a:buNone/>
            </a:pPr>
            <a:r>
              <a:rPr lang="nn-NO" sz="1600" dirty="0" smtClean="0">
                <a:solidFill>
                  <a:srgbClr val="DB8916"/>
                </a:solidFill>
                <a:latin typeface="+mn-lt"/>
              </a:rPr>
              <a:t>POLITI:</a:t>
            </a:r>
          </a:p>
          <a:p>
            <a:r>
              <a:rPr lang="nn-NO" sz="1600" dirty="0" err="1" smtClean="0">
                <a:solidFill>
                  <a:srgbClr val="DB8916"/>
                </a:solidFill>
                <a:latin typeface="+mn-lt"/>
              </a:rPr>
              <a:t>Nærpolitireformen</a:t>
            </a:r>
            <a:r>
              <a:rPr lang="nn-NO" sz="1600" dirty="0" smtClean="0">
                <a:solidFill>
                  <a:srgbClr val="DB8916"/>
                </a:solidFill>
                <a:latin typeface="+mn-lt"/>
              </a:rPr>
              <a:t> har redusert den totale beredskapen</a:t>
            </a:r>
          </a:p>
          <a:p>
            <a:r>
              <a:rPr lang="nn-NO" sz="1600" dirty="0" smtClean="0">
                <a:solidFill>
                  <a:srgbClr val="DB8916"/>
                </a:solidFill>
                <a:latin typeface="+mn-lt"/>
              </a:rPr>
              <a:t>Framleis passutskriving på Gol</a:t>
            </a:r>
          </a:p>
          <a:p>
            <a:r>
              <a:rPr lang="nn-NO" sz="1600" dirty="0" smtClean="0">
                <a:solidFill>
                  <a:srgbClr val="DB8916"/>
                </a:solidFill>
                <a:latin typeface="+mn-lt"/>
              </a:rPr>
              <a:t>Slutt på arrest-tilbod</a:t>
            </a:r>
          </a:p>
          <a:p>
            <a:r>
              <a:rPr lang="nn-NO" sz="1600" dirty="0" smtClean="0">
                <a:solidFill>
                  <a:srgbClr val="DB8916"/>
                </a:solidFill>
                <a:latin typeface="+mn-lt"/>
              </a:rPr>
              <a:t>Drop-in tider, elles 02800 på dagtid</a:t>
            </a:r>
          </a:p>
          <a:p>
            <a:r>
              <a:rPr lang="nn-NO" sz="1600" dirty="0" smtClean="0">
                <a:solidFill>
                  <a:srgbClr val="DB8916"/>
                </a:solidFill>
                <a:latin typeface="+mn-lt"/>
              </a:rPr>
              <a:t> </a:t>
            </a:r>
            <a:r>
              <a:rPr lang="nn-NO" sz="1600" dirty="0" err="1" smtClean="0">
                <a:solidFill>
                  <a:srgbClr val="DB8916"/>
                </a:solidFill>
                <a:latin typeface="+mn-lt"/>
              </a:rPr>
              <a:t>Oppfordring</a:t>
            </a:r>
            <a:r>
              <a:rPr lang="nn-NO" sz="1600" dirty="0" smtClean="0">
                <a:solidFill>
                  <a:srgbClr val="DB8916"/>
                </a:solidFill>
                <a:latin typeface="+mn-lt"/>
              </a:rPr>
              <a:t>: </a:t>
            </a:r>
            <a:r>
              <a:rPr lang="nn-NO" sz="1600" dirty="0" err="1" smtClean="0">
                <a:solidFill>
                  <a:srgbClr val="DB8916"/>
                </a:solidFill>
                <a:latin typeface="+mn-lt"/>
              </a:rPr>
              <a:t>forebyggande</a:t>
            </a:r>
            <a:r>
              <a:rPr lang="nn-NO" sz="1600" dirty="0" smtClean="0">
                <a:solidFill>
                  <a:srgbClr val="DB8916"/>
                </a:solidFill>
                <a:latin typeface="+mn-lt"/>
              </a:rPr>
              <a:t> fokus, meld frå om </a:t>
            </a:r>
            <a:r>
              <a:rPr lang="nn-NO" sz="1600" dirty="0" err="1" smtClean="0">
                <a:solidFill>
                  <a:srgbClr val="DB8916"/>
                </a:solidFill>
                <a:latin typeface="+mn-lt"/>
              </a:rPr>
              <a:t>mistenkelegheiter</a:t>
            </a:r>
            <a:endParaRPr lang="nn-NO" sz="1600" dirty="0" smtClean="0">
              <a:solidFill>
                <a:srgbClr val="DB8916"/>
              </a:solidFill>
              <a:latin typeface="+mn-lt"/>
            </a:endParaRPr>
          </a:p>
          <a:p>
            <a:pPr marL="0" indent="0">
              <a:buNone/>
            </a:pPr>
            <a:endParaRPr lang="nn-NO" sz="2000" dirty="0" smtClean="0">
              <a:solidFill>
                <a:srgbClr val="DB8916"/>
              </a:solidFill>
              <a:latin typeface="+mn-lt"/>
            </a:endParaRPr>
          </a:p>
          <a:p>
            <a:endParaRPr lang="nn-NO" sz="2400" dirty="0" smtClean="0"/>
          </a:p>
        </p:txBody>
      </p:sp>
      <p:pic>
        <p:nvPicPr>
          <p:cNvPr id="3" name="Bilde 1" descr="image0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07" y="5916465"/>
            <a:ext cx="2148000" cy="8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7782" y="776987"/>
            <a:ext cx="4195691" cy="2088000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4945" y="2339784"/>
            <a:ext cx="2590800" cy="1724025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 rotWithShape="1">
          <a:blip r:embed="rId6"/>
          <a:srcRect t="15699"/>
          <a:stretch/>
        </p:blipFill>
        <p:spPr>
          <a:xfrm>
            <a:off x="7032106" y="3727955"/>
            <a:ext cx="2700899" cy="303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0380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1" y="359038"/>
            <a:ext cx="10972799" cy="748202"/>
          </a:xfrm>
        </p:spPr>
        <p:txBody>
          <a:bodyPr/>
          <a:lstStyle/>
          <a:p>
            <a:r>
              <a:rPr lang="nn-NO" dirty="0" smtClean="0">
                <a:solidFill>
                  <a:srgbClr val="DB8916"/>
                </a:solidFill>
                <a:latin typeface="+mj-lt"/>
              </a:rPr>
              <a:t>KOMMUNAL STØTTE:</a:t>
            </a:r>
            <a:endParaRPr lang="nn-NO" dirty="0">
              <a:solidFill>
                <a:srgbClr val="DB8916"/>
              </a:solidFill>
              <a:latin typeface="+mj-lt"/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09600" y="1377042"/>
            <a:ext cx="10972800" cy="3797300"/>
          </a:xfrm>
        </p:spPr>
        <p:txBody>
          <a:bodyPr/>
          <a:lstStyle/>
          <a:p>
            <a:r>
              <a:rPr lang="nn-NO" dirty="0" smtClean="0">
                <a:solidFill>
                  <a:srgbClr val="DB8916"/>
                </a:solidFill>
                <a:latin typeface="+mn-lt"/>
              </a:rPr>
              <a:t>Løypekøyring 475 000,- 2021 </a:t>
            </a:r>
            <a:r>
              <a:rPr lang="nn-NO" dirty="0">
                <a:solidFill>
                  <a:srgbClr val="DB8916"/>
                </a:solidFill>
                <a:latin typeface="+mn-lt"/>
              </a:rPr>
              <a:t>*</a:t>
            </a:r>
            <a:endParaRPr lang="nn-NO" dirty="0" smtClean="0">
              <a:solidFill>
                <a:srgbClr val="DB8916"/>
              </a:solidFill>
              <a:latin typeface="+mn-lt"/>
            </a:endParaRPr>
          </a:p>
          <a:p>
            <a:r>
              <a:rPr lang="nn-NO" dirty="0" smtClean="0">
                <a:solidFill>
                  <a:srgbClr val="DB8916"/>
                </a:solidFill>
                <a:latin typeface="+mn-lt"/>
              </a:rPr>
              <a:t>Stigmerking ca. 45 000,- årleg</a:t>
            </a:r>
          </a:p>
          <a:p>
            <a:r>
              <a:rPr lang="nn-NO" dirty="0" smtClean="0">
                <a:solidFill>
                  <a:srgbClr val="DB8916"/>
                </a:solidFill>
                <a:latin typeface="+mn-lt"/>
              </a:rPr>
              <a:t>Reiselivstiltak via næringsfond (etter søknad)</a:t>
            </a:r>
          </a:p>
          <a:p>
            <a:r>
              <a:rPr lang="nn-NO" dirty="0" smtClean="0">
                <a:solidFill>
                  <a:srgbClr val="DB8916"/>
                </a:solidFill>
                <a:latin typeface="+mn-lt"/>
              </a:rPr>
              <a:t>Visit Gol 850 000,- årleg</a:t>
            </a:r>
          </a:p>
          <a:p>
            <a:r>
              <a:rPr lang="nn-NO" dirty="0" smtClean="0">
                <a:solidFill>
                  <a:srgbClr val="DB8916"/>
                </a:solidFill>
                <a:latin typeface="+mn-lt"/>
              </a:rPr>
              <a:t>Frivillige lag og organisasjonar 195 000,- </a:t>
            </a:r>
          </a:p>
          <a:p>
            <a:endParaRPr lang="nn-NO" dirty="0" smtClean="0">
              <a:solidFill>
                <a:srgbClr val="DB8916"/>
              </a:solidFill>
              <a:latin typeface="+mn-lt"/>
            </a:endParaRPr>
          </a:p>
          <a:p>
            <a:pPr marL="0" indent="0">
              <a:buNone/>
            </a:pPr>
            <a:endParaRPr lang="nn-NO" sz="1400" dirty="0" smtClean="0">
              <a:solidFill>
                <a:srgbClr val="DB8916"/>
              </a:solidFill>
              <a:latin typeface="+mn-lt"/>
            </a:endParaRPr>
          </a:p>
          <a:p>
            <a:pPr marL="0" indent="0">
              <a:buNone/>
            </a:pPr>
            <a:r>
              <a:rPr lang="nn-NO" sz="1400" dirty="0" smtClean="0">
                <a:solidFill>
                  <a:srgbClr val="DB8916"/>
                </a:solidFill>
                <a:latin typeface="+mn-lt"/>
              </a:rPr>
              <a:t>*</a:t>
            </a:r>
            <a:r>
              <a:rPr lang="nn-NO" sz="1400" dirty="0">
                <a:solidFill>
                  <a:srgbClr val="DB8916"/>
                </a:solidFill>
                <a:latin typeface="+mn-lt"/>
              </a:rPr>
              <a:t>T</a:t>
            </a:r>
            <a:r>
              <a:rPr lang="nn-NO" sz="1400" dirty="0" smtClean="0">
                <a:solidFill>
                  <a:srgbClr val="DB8916"/>
                </a:solidFill>
                <a:latin typeface="+mn-lt"/>
              </a:rPr>
              <a:t>ilskotet frå Gol kommune til løypekøyring vart auka etter vedtak i 2018 for budsjettåret 2019 frå 250 000,- til 400 000,-. I 2019 vart tilskotet auka ytterlegare gjennom vedtak for budsjettåret 2020 med 100 000,-, altså frå 400 000,- til totalt 500 000,-. I 2020 vart tilskotet gjennom vedtak redusert med 25 000,- for budsjettåret 2021 (og </a:t>
            </a:r>
            <a:r>
              <a:rPr lang="nn-NO" sz="1400" dirty="0" err="1" smtClean="0">
                <a:solidFill>
                  <a:srgbClr val="DB8916"/>
                </a:solidFill>
                <a:latin typeface="+mn-lt"/>
              </a:rPr>
              <a:t>kun</a:t>
            </a:r>
            <a:r>
              <a:rPr lang="nn-NO" sz="1400" dirty="0" smtClean="0">
                <a:solidFill>
                  <a:srgbClr val="DB8916"/>
                </a:solidFill>
                <a:latin typeface="+mn-lt"/>
              </a:rPr>
              <a:t> gjeldane for 2021).  </a:t>
            </a:r>
            <a:endParaRPr lang="nn-NO" sz="1400" dirty="0" smtClean="0">
              <a:solidFill>
                <a:srgbClr val="DB8916"/>
              </a:solidFill>
              <a:latin typeface="+mn-lt"/>
            </a:endParaRPr>
          </a:p>
          <a:p>
            <a:endParaRPr lang="nn-NO" dirty="0">
              <a:solidFill>
                <a:srgbClr val="DB8916"/>
              </a:solidFill>
              <a:latin typeface="+mn-lt"/>
            </a:endParaRPr>
          </a:p>
        </p:txBody>
      </p:sp>
      <p:pic>
        <p:nvPicPr>
          <p:cNvPr id="4" name="Bilde 1" descr="image0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07" y="5916465"/>
            <a:ext cx="2148000" cy="8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de 4"/>
          <p:cNvPicPr>
            <a:picLocks noChangeAspect="1"/>
          </p:cNvPicPr>
          <p:nvPr/>
        </p:nvPicPr>
        <p:blipFill rotWithShape="1">
          <a:blip r:embed="rId4"/>
          <a:srcRect t="17524"/>
          <a:stretch/>
        </p:blipFill>
        <p:spPr>
          <a:xfrm>
            <a:off x="8669466" y="-89478"/>
            <a:ext cx="3552000" cy="21971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0534" y="1272726"/>
            <a:ext cx="3610932" cy="241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85854" y="2644212"/>
            <a:ext cx="3765078" cy="241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260492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1" y="320938"/>
            <a:ext cx="10972799" cy="748202"/>
          </a:xfrm>
        </p:spPr>
        <p:txBody>
          <a:bodyPr/>
          <a:lstStyle/>
          <a:p>
            <a:r>
              <a:rPr lang="nn-NO" dirty="0" smtClean="0">
                <a:solidFill>
                  <a:srgbClr val="DB8916"/>
                </a:solidFill>
                <a:latin typeface="+mj-lt"/>
              </a:rPr>
              <a:t>AKTØRAR OG ARENAER:</a:t>
            </a:r>
            <a:endParaRPr lang="nn-NO" dirty="0">
              <a:solidFill>
                <a:srgbClr val="DB8916"/>
              </a:solidFill>
              <a:latin typeface="+mj-lt"/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09601" y="1255865"/>
            <a:ext cx="5384800" cy="4525963"/>
          </a:xfrm>
        </p:spPr>
        <p:txBody>
          <a:bodyPr/>
          <a:lstStyle/>
          <a:p>
            <a:pPr marL="0" indent="0">
              <a:buNone/>
            </a:pPr>
            <a:r>
              <a:rPr lang="nn-NO" dirty="0" smtClean="0">
                <a:solidFill>
                  <a:srgbClr val="DB8916"/>
                </a:solidFill>
                <a:latin typeface="+mn-lt"/>
              </a:rPr>
              <a:t>VIKTIGE AKTØRAR:</a:t>
            </a:r>
          </a:p>
          <a:p>
            <a:r>
              <a:rPr lang="nn-NO" dirty="0" smtClean="0">
                <a:solidFill>
                  <a:srgbClr val="DB8916"/>
                </a:solidFill>
                <a:latin typeface="+mn-lt"/>
              </a:rPr>
              <a:t>Utmarkslaget</a:t>
            </a:r>
          </a:p>
          <a:p>
            <a:r>
              <a:rPr lang="nn-NO" dirty="0" smtClean="0">
                <a:solidFill>
                  <a:srgbClr val="DB8916"/>
                </a:solidFill>
                <a:latin typeface="+mn-lt"/>
              </a:rPr>
              <a:t>Løypenemd</a:t>
            </a:r>
          </a:p>
          <a:p>
            <a:r>
              <a:rPr lang="nn-NO" dirty="0" smtClean="0">
                <a:solidFill>
                  <a:srgbClr val="DB8916"/>
                </a:solidFill>
                <a:latin typeface="+mn-lt"/>
              </a:rPr>
              <a:t>Løypelag</a:t>
            </a:r>
          </a:p>
          <a:p>
            <a:r>
              <a:rPr lang="nn-NO" dirty="0" smtClean="0">
                <a:solidFill>
                  <a:srgbClr val="DB8916"/>
                </a:solidFill>
                <a:latin typeface="+mn-lt"/>
              </a:rPr>
              <a:t>Hytte Vel</a:t>
            </a:r>
          </a:p>
          <a:p>
            <a:r>
              <a:rPr lang="nn-NO" dirty="0" smtClean="0">
                <a:solidFill>
                  <a:srgbClr val="DB8916"/>
                </a:solidFill>
                <a:latin typeface="+mn-lt"/>
              </a:rPr>
              <a:t>Vegeigarlag</a:t>
            </a:r>
          </a:p>
          <a:p>
            <a:r>
              <a:rPr lang="nn-NO" dirty="0" smtClean="0">
                <a:solidFill>
                  <a:srgbClr val="DB8916"/>
                </a:solidFill>
                <a:latin typeface="+mn-lt"/>
              </a:rPr>
              <a:t>Grunneigarlag</a:t>
            </a:r>
          </a:p>
          <a:p>
            <a:r>
              <a:rPr lang="nn-NO" dirty="0" smtClean="0">
                <a:solidFill>
                  <a:srgbClr val="DB8916"/>
                </a:solidFill>
                <a:latin typeface="+mn-lt"/>
              </a:rPr>
              <a:t>Frivillige lag og organisasjonar (for eksempel. Røde Kors)</a:t>
            </a:r>
          </a:p>
          <a:p>
            <a:pPr marL="0" indent="0">
              <a:buNone/>
            </a:pPr>
            <a:endParaRPr lang="nn-NO" dirty="0" smtClean="0">
              <a:solidFill>
                <a:srgbClr val="DB8916"/>
              </a:solidFill>
              <a:latin typeface="+mn-lt"/>
            </a:endParaRPr>
          </a:p>
          <a:p>
            <a:endParaRPr lang="nn-NO" dirty="0">
              <a:solidFill>
                <a:srgbClr val="DB8916"/>
              </a:solidFill>
              <a:latin typeface="+mn-lt"/>
            </a:endParaRPr>
          </a:p>
        </p:txBody>
      </p:sp>
      <p:sp>
        <p:nvSpPr>
          <p:cNvPr id="5" name="Plassholder for innhold 4"/>
          <p:cNvSpPr>
            <a:spLocks noGrp="1"/>
          </p:cNvSpPr>
          <p:nvPr>
            <p:ph sz="half" idx="2"/>
          </p:nvPr>
        </p:nvSpPr>
        <p:spPr>
          <a:xfrm>
            <a:off x="6197600" y="1255864"/>
            <a:ext cx="5384800" cy="4525963"/>
          </a:xfrm>
        </p:spPr>
        <p:txBody>
          <a:bodyPr/>
          <a:lstStyle/>
          <a:p>
            <a:pPr marL="0" indent="0">
              <a:buNone/>
            </a:pPr>
            <a:r>
              <a:rPr lang="nn-NO" dirty="0" smtClean="0">
                <a:solidFill>
                  <a:srgbClr val="DB8916"/>
                </a:solidFill>
                <a:latin typeface="+mn-lt"/>
              </a:rPr>
              <a:t>VIKTIGE ARENAER: </a:t>
            </a:r>
          </a:p>
          <a:p>
            <a:r>
              <a:rPr lang="nn-NO" dirty="0" smtClean="0">
                <a:solidFill>
                  <a:srgbClr val="DB8916"/>
                </a:solidFill>
                <a:latin typeface="+mn-lt"/>
              </a:rPr>
              <a:t>Hyttemøtet</a:t>
            </a:r>
          </a:p>
          <a:p>
            <a:r>
              <a:rPr lang="nn-NO" dirty="0" smtClean="0">
                <a:solidFill>
                  <a:srgbClr val="FF0000"/>
                </a:solidFill>
                <a:latin typeface="+mn-lt"/>
              </a:rPr>
              <a:t>Hytteforum?</a:t>
            </a:r>
          </a:p>
          <a:p>
            <a:r>
              <a:rPr lang="nn-NO" dirty="0" smtClean="0">
                <a:solidFill>
                  <a:srgbClr val="FF0000"/>
                </a:solidFill>
                <a:latin typeface="+mn-lt"/>
              </a:rPr>
              <a:t>Hytteforening</a:t>
            </a:r>
            <a:r>
              <a:rPr lang="nn-NO" dirty="0">
                <a:solidFill>
                  <a:srgbClr val="FF0000"/>
                </a:solidFill>
                <a:latin typeface="+mn-lt"/>
              </a:rPr>
              <a:t>? </a:t>
            </a:r>
            <a:endParaRPr lang="nn-NO" dirty="0" smtClean="0">
              <a:solidFill>
                <a:srgbClr val="FF0000"/>
              </a:solidFill>
              <a:latin typeface="+mn-lt"/>
            </a:endParaRPr>
          </a:p>
          <a:p>
            <a:endParaRPr lang="nn-NO" dirty="0" smtClean="0">
              <a:solidFill>
                <a:srgbClr val="DB8916"/>
              </a:solidFill>
              <a:latin typeface="+mn-lt"/>
            </a:endParaRPr>
          </a:p>
        </p:txBody>
      </p:sp>
      <p:pic>
        <p:nvPicPr>
          <p:cNvPr id="4" name="Bilde 1" descr="image0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07" y="5916465"/>
            <a:ext cx="2148000" cy="8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8056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91507" y="314312"/>
            <a:ext cx="10972799" cy="748202"/>
          </a:xfrm>
        </p:spPr>
        <p:txBody>
          <a:bodyPr/>
          <a:lstStyle/>
          <a:p>
            <a:r>
              <a:rPr lang="nn-NO" dirty="0" smtClean="0">
                <a:solidFill>
                  <a:srgbClr val="DB8916"/>
                </a:solidFill>
                <a:latin typeface="+mj-lt"/>
              </a:rPr>
              <a:t>AKTIVITETAR:</a:t>
            </a:r>
            <a:endParaRPr lang="nn-NO" dirty="0">
              <a:solidFill>
                <a:srgbClr val="DB8916"/>
              </a:solidFill>
              <a:latin typeface="+mj-lt"/>
            </a:endParaRPr>
          </a:p>
        </p:txBody>
      </p:sp>
      <p:pic>
        <p:nvPicPr>
          <p:cNvPr id="3" name="Bilde 1" descr="image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07" y="5916465"/>
            <a:ext cx="2148000" cy="8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ktangel 4"/>
          <p:cNvSpPr/>
          <p:nvPr/>
        </p:nvSpPr>
        <p:spPr>
          <a:xfrm>
            <a:off x="591507" y="986566"/>
            <a:ext cx="10972799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n-NO" sz="3200" dirty="0" smtClean="0">
                <a:solidFill>
                  <a:srgbClr val="DB8916"/>
                </a:solidFill>
              </a:rPr>
              <a:t>Gol </a:t>
            </a:r>
            <a:r>
              <a:rPr lang="nn-NO" sz="3200" dirty="0">
                <a:solidFill>
                  <a:srgbClr val="DB8916"/>
                </a:solidFill>
              </a:rPr>
              <a:t>I</a:t>
            </a:r>
            <a:r>
              <a:rPr lang="nn-NO" sz="3200" dirty="0" smtClean="0">
                <a:solidFill>
                  <a:srgbClr val="DB8916"/>
                </a:solidFill>
              </a:rPr>
              <a:t>drettsarena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n-NO" sz="3200" dirty="0" err="1" smtClean="0">
                <a:solidFill>
                  <a:srgbClr val="DB8916"/>
                </a:solidFill>
              </a:rPr>
              <a:t>Hallingmo</a:t>
            </a:r>
            <a:r>
              <a:rPr lang="nn-NO" sz="3200" dirty="0" smtClean="0">
                <a:solidFill>
                  <a:srgbClr val="DB8916"/>
                </a:solidFill>
              </a:rPr>
              <a:t> idrettspark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n-NO" sz="3200" b="1" dirty="0" err="1">
                <a:solidFill>
                  <a:srgbClr val="DB8916"/>
                </a:solidFill>
              </a:rPr>
              <a:t>Pumptrack</a:t>
            </a:r>
            <a:endParaRPr lang="nn-NO" sz="3200" b="1" dirty="0">
              <a:solidFill>
                <a:srgbClr val="DB8916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n-NO" sz="3200" b="1" dirty="0" smtClean="0">
                <a:solidFill>
                  <a:srgbClr val="DB8916"/>
                </a:solidFill>
              </a:rPr>
              <a:t>Betongpark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n-NO" sz="3200" b="1" dirty="0" err="1" smtClean="0">
                <a:solidFill>
                  <a:srgbClr val="DB8916"/>
                </a:solidFill>
              </a:rPr>
              <a:t>Frisbeegolf</a:t>
            </a:r>
            <a:r>
              <a:rPr lang="nn-NO" sz="3200" b="1" dirty="0" smtClean="0">
                <a:solidFill>
                  <a:srgbClr val="DB8916"/>
                </a:solidFill>
              </a:rPr>
              <a:t>-bane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n-NO" sz="3200" b="1" dirty="0" smtClean="0">
                <a:solidFill>
                  <a:srgbClr val="DB8916"/>
                </a:solidFill>
              </a:rPr>
              <a:t>Sykkelsløyfer </a:t>
            </a:r>
            <a:r>
              <a:rPr lang="nn-NO" sz="3200" b="1" dirty="0" err="1" smtClean="0">
                <a:solidFill>
                  <a:srgbClr val="DB8916"/>
                </a:solidFill>
              </a:rPr>
              <a:t>Hallingmo</a:t>
            </a:r>
            <a:endParaRPr lang="nn-NO" sz="3200" b="1" dirty="0">
              <a:solidFill>
                <a:srgbClr val="DB8916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n-NO" sz="3200" dirty="0" smtClean="0">
                <a:solidFill>
                  <a:srgbClr val="DB8916"/>
                </a:solidFill>
              </a:rPr>
              <a:t>Skøytebane - </a:t>
            </a:r>
            <a:r>
              <a:rPr lang="nn-NO" sz="3200" b="1" dirty="0" smtClean="0">
                <a:solidFill>
                  <a:srgbClr val="DB8916"/>
                </a:solidFill>
              </a:rPr>
              <a:t>rulleskøytebane</a:t>
            </a:r>
            <a:endParaRPr lang="nn-NO" sz="3200" b="1" dirty="0">
              <a:solidFill>
                <a:srgbClr val="DB8916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n-NO" sz="3200" dirty="0">
                <a:solidFill>
                  <a:srgbClr val="DB8916"/>
                </a:solidFill>
              </a:rPr>
              <a:t>Offentleg </a:t>
            </a:r>
            <a:r>
              <a:rPr lang="nn-NO" sz="3200" dirty="0" smtClean="0">
                <a:solidFill>
                  <a:srgbClr val="DB8916"/>
                </a:solidFill>
              </a:rPr>
              <a:t>symjing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n-NO" sz="3200" dirty="0" smtClean="0">
                <a:solidFill>
                  <a:srgbClr val="DB8916"/>
                </a:solidFill>
              </a:rPr>
              <a:t>Turistinformasjon/ </a:t>
            </a:r>
            <a:r>
              <a:rPr lang="nn-NO" sz="3200" dirty="0" err="1" smtClean="0">
                <a:solidFill>
                  <a:srgbClr val="DB8916"/>
                </a:solidFill>
              </a:rPr>
              <a:t>Visit</a:t>
            </a:r>
            <a:r>
              <a:rPr lang="nn-NO" sz="3200" dirty="0" smtClean="0">
                <a:solidFill>
                  <a:srgbClr val="DB8916"/>
                </a:solidFill>
              </a:rPr>
              <a:t> Gol </a:t>
            </a:r>
            <a:endParaRPr lang="nn-NO" sz="3200" dirty="0">
              <a:solidFill>
                <a:srgbClr val="DB8916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n-NO" sz="3200" dirty="0">
                <a:solidFill>
                  <a:srgbClr val="DB8916"/>
                </a:solidFill>
              </a:rPr>
              <a:t>Arrangement i </a:t>
            </a:r>
            <a:r>
              <a:rPr lang="nn-NO" sz="3200" dirty="0" smtClean="0">
                <a:solidFill>
                  <a:srgbClr val="DB8916"/>
                </a:solidFill>
              </a:rPr>
              <a:t>Gol</a:t>
            </a:r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1975" y="3184394"/>
            <a:ext cx="4170025" cy="2341067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2906" y="5353716"/>
            <a:ext cx="2469094" cy="1524132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0264" y="4396126"/>
            <a:ext cx="1682642" cy="2517866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05433" y="-23652"/>
            <a:ext cx="3486567" cy="3600000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77906" y="1077705"/>
            <a:ext cx="2808000" cy="1872000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77906" y="2907655"/>
            <a:ext cx="2720204" cy="2196000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20833" y="5115702"/>
            <a:ext cx="1919431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2027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1" y="310053"/>
            <a:ext cx="10972799" cy="748202"/>
          </a:xfrm>
        </p:spPr>
        <p:txBody>
          <a:bodyPr/>
          <a:lstStyle/>
          <a:p>
            <a:r>
              <a:rPr lang="nn-NO" dirty="0" smtClean="0">
                <a:solidFill>
                  <a:srgbClr val="DB8916"/>
                </a:solidFill>
                <a:latin typeface="+mj-lt"/>
              </a:rPr>
              <a:t>STATUS GOL:</a:t>
            </a:r>
            <a:endParaRPr lang="nn-NO" dirty="0">
              <a:solidFill>
                <a:srgbClr val="DB8916"/>
              </a:solidFill>
              <a:latin typeface="+mj-lt"/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91507" y="647801"/>
            <a:ext cx="10972800" cy="3797300"/>
          </a:xfrm>
        </p:spPr>
        <p:txBody>
          <a:bodyPr/>
          <a:lstStyle/>
          <a:p>
            <a:endParaRPr lang="nn-NO" dirty="0" smtClean="0">
              <a:solidFill>
                <a:srgbClr val="DB8916"/>
              </a:solidFill>
              <a:latin typeface="+mn-lt"/>
            </a:endParaRPr>
          </a:p>
          <a:p>
            <a:r>
              <a:rPr lang="nn-NO" dirty="0" smtClean="0">
                <a:solidFill>
                  <a:srgbClr val="DB8916"/>
                </a:solidFill>
                <a:latin typeface="+mn-lt"/>
              </a:rPr>
              <a:t>4644 innbyggjarar 2. kvartal 2021</a:t>
            </a:r>
          </a:p>
          <a:p>
            <a:r>
              <a:rPr lang="nn-NO" dirty="0" smtClean="0">
                <a:solidFill>
                  <a:srgbClr val="DB8916"/>
                </a:solidFill>
                <a:latin typeface="+mn-lt"/>
              </a:rPr>
              <a:t>Ca. 2744 bustader</a:t>
            </a:r>
          </a:p>
          <a:p>
            <a:r>
              <a:rPr lang="nn-NO" dirty="0" smtClean="0">
                <a:solidFill>
                  <a:srgbClr val="DB8916"/>
                </a:solidFill>
                <a:latin typeface="+mn-lt"/>
              </a:rPr>
              <a:t>Gjennomsnitt 2,02 innbyggjarar pr. bustad</a:t>
            </a:r>
          </a:p>
          <a:p>
            <a:pPr marL="0" indent="0">
              <a:buNone/>
            </a:pPr>
            <a:endParaRPr lang="nn-NO" dirty="0" smtClean="0">
              <a:solidFill>
                <a:srgbClr val="DB8916"/>
              </a:solidFill>
              <a:latin typeface="+mn-lt"/>
            </a:endParaRPr>
          </a:p>
          <a:p>
            <a:r>
              <a:rPr lang="nn-NO" dirty="0" smtClean="0">
                <a:solidFill>
                  <a:srgbClr val="FF0000"/>
                </a:solidFill>
                <a:latin typeface="+mn-lt"/>
              </a:rPr>
              <a:t>Ca. 2652 hytter totalt (eks stølar)</a:t>
            </a:r>
          </a:p>
          <a:p>
            <a:r>
              <a:rPr lang="nn-NO" dirty="0" smtClean="0">
                <a:solidFill>
                  <a:srgbClr val="FF0000"/>
                </a:solidFill>
                <a:latin typeface="+mn-lt"/>
              </a:rPr>
              <a:t>Ca. 60-70 nye hytter i året</a:t>
            </a:r>
            <a:endParaRPr lang="nn-NO" dirty="0">
              <a:solidFill>
                <a:srgbClr val="FF0000"/>
              </a:solidFill>
              <a:latin typeface="+mn-lt"/>
            </a:endParaRPr>
          </a:p>
          <a:p>
            <a:r>
              <a:rPr lang="nn-NO" dirty="0" smtClean="0">
                <a:solidFill>
                  <a:srgbClr val="FF0000"/>
                </a:solidFill>
                <a:latin typeface="+mn-lt"/>
              </a:rPr>
              <a:t>Gjennomsnitt 2,6 familiar pr. hytte</a:t>
            </a:r>
          </a:p>
          <a:p>
            <a:r>
              <a:rPr lang="nn-NO" dirty="0" smtClean="0">
                <a:solidFill>
                  <a:srgbClr val="FF0000"/>
                </a:solidFill>
                <a:latin typeface="+mn-lt"/>
              </a:rPr>
              <a:t>Ca. </a:t>
            </a:r>
            <a:r>
              <a:rPr lang="nn-NO" dirty="0">
                <a:solidFill>
                  <a:srgbClr val="FF0000"/>
                </a:solidFill>
                <a:latin typeface="+mn-lt"/>
              </a:rPr>
              <a:t>7</a:t>
            </a:r>
            <a:r>
              <a:rPr lang="nn-NO" dirty="0" smtClean="0">
                <a:solidFill>
                  <a:srgbClr val="FF0000"/>
                </a:solidFill>
                <a:latin typeface="+mn-lt"/>
              </a:rPr>
              <a:t>000 hyttegolingar totalt</a:t>
            </a:r>
          </a:p>
        </p:txBody>
      </p:sp>
      <p:pic>
        <p:nvPicPr>
          <p:cNvPr id="4" name="Picture 14" descr="C:\Users\go-hegr\AppData\Local\Microsoft\Windows\Temporary Internet Files\Content.Outlook\FFEY492N\FullSizeRend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633" y="-347847"/>
            <a:ext cx="2819400" cy="40640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  <p:pic>
        <p:nvPicPr>
          <p:cNvPr id="5" name="Bilde 1" descr="image00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07" y="5916465"/>
            <a:ext cx="2148000" cy="8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633" y="1058255"/>
            <a:ext cx="2057400" cy="40640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43769" y="3369514"/>
            <a:ext cx="3048264" cy="199356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55689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1" y="239422"/>
            <a:ext cx="10972799" cy="748202"/>
          </a:xfrm>
        </p:spPr>
        <p:txBody>
          <a:bodyPr/>
          <a:lstStyle/>
          <a:p>
            <a:r>
              <a:rPr lang="nn-NO" dirty="0" smtClean="0">
                <a:solidFill>
                  <a:srgbClr val="DB8916"/>
                </a:solidFill>
                <a:latin typeface="+mj-lt"/>
              </a:rPr>
              <a:t>EIGEDOMSSKATT</a:t>
            </a:r>
            <a:endParaRPr lang="nn-NO" dirty="0">
              <a:solidFill>
                <a:srgbClr val="DB8916"/>
              </a:solidFill>
              <a:latin typeface="+mj-lt"/>
            </a:endParaRPr>
          </a:p>
        </p:txBody>
      </p:sp>
      <p:sp>
        <p:nvSpPr>
          <p:cNvPr id="4" name="Plassholder for innhold 3"/>
          <p:cNvSpPr>
            <a:spLocks noGrp="1"/>
          </p:cNvSpPr>
          <p:nvPr>
            <p:ph idx="1"/>
          </p:nvPr>
        </p:nvSpPr>
        <p:spPr>
          <a:xfrm>
            <a:off x="591507" y="1455702"/>
            <a:ext cx="10972800" cy="3797300"/>
          </a:xfrm>
        </p:spPr>
        <p:txBody>
          <a:bodyPr/>
          <a:lstStyle/>
          <a:p>
            <a:pPr marL="0" indent="0">
              <a:buNone/>
            </a:pPr>
            <a:r>
              <a:rPr lang="nn-NO" dirty="0" smtClean="0">
                <a:solidFill>
                  <a:srgbClr val="DB8916"/>
                </a:solidFill>
                <a:latin typeface="+mn-lt"/>
              </a:rPr>
              <a:t>Eigedomsskatt 2021-tal:</a:t>
            </a:r>
          </a:p>
          <a:p>
            <a:r>
              <a:rPr lang="nn-NO" dirty="0" smtClean="0">
                <a:solidFill>
                  <a:srgbClr val="DB8916"/>
                </a:solidFill>
                <a:latin typeface="+mn-lt"/>
              </a:rPr>
              <a:t>Ca. 7 330 000,- hytter</a:t>
            </a:r>
          </a:p>
          <a:p>
            <a:r>
              <a:rPr lang="nn-NO" dirty="0" smtClean="0">
                <a:solidFill>
                  <a:srgbClr val="DB8916"/>
                </a:solidFill>
                <a:latin typeface="+mn-lt"/>
              </a:rPr>
              <a:t>Ca. 6 611 000,- bustader</a:t>
            </a:r>
          </a:p>
          <a:p>
            <a:pPr marL="0" indent="0">
              <a:buNone/>
            </a:pPr>
            <a:endParaRPr lang="nn-NO" dirty="0" smtClean="0"/>
          </a:p>
          <a:p>
            <a:pPr marL="0" indent="0">
              <a:buNone/>
            </a:pPr>
            <a:r>
              <a:rPr lang="nn-NO" b="1" dirty="0" smtClean="0">
                <a:solidFill>
                  <a:srgbClr val="DB8916"/>
                </a:solidFill>
                <a:latin typeface="+mn-lt"/>
              </a:rPr>
              <a:t>OBS! Botnfrådrag</a:t>
            </a:r>
          </a:p>
        </p:txBody>
      </p:sp>
      <p:pic>
        <p:nvPicPr>
          <p:cNvPr id="3" name="Bilde 1" descr="image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07" y="5916465"/>
            <a:ext cx="2148000" cy="8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375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91507" y="261067"/>
            <a:ext cx="10972799" cy="748202"/>
          </a:xfrm>
        </p:spPr>
        <p:txBody>
          <a:bodyPr/>
          <a:lstStyle/>
          <a:p>
            <a:r>
              <a:rPr lang="nn-NO" sz="4800" dirty="0" smtClean="0">
                <a:solidFill>
                  <a:srgbClr val="DB8916"/>
                </a:solidFill>
                <a:latin typeface="+mj-lt"/>
              </a:rPr>
              <a:t>HYTTEMØTE FOR HYTTEGOLINGAR</a:t>
            </a:r>
            <a:br>
              <a:rPr lang="nn-NO" sz="4800" dirty="0" smtClean="0">
                <a:solidFill>
                  <a:srgbClr val="DB8916"/>
                </a:solidFill>
                <a:latin typeface="+mj-lt"/>
              </a:rPr>
            </a:br>
            <a:r>
              <a:rPr lang="nn-NO" sz="4800" dirty="0" smtClean="0">
                <a:solidFill>
                  <a:srgbClr val="DB8916"/>
                </a:solidFill>
                <a:latin typeface="+mj-lt"/>
              </a:rPr>
              <a:t/>
            </a:r>
            <a:br>
              <a:rPr lang="nn-NO" sz="4800" dirty="0" smtClean="0">
                <a:solidFill>
                  <a:srgbClr val="DB8916"/>
                </a:solidFill>
                <a:latin typeface="+mj-lt"/>
              </a:rPr>
            </a:br>
            <a:r>
              <a:rPr lang="nn-NO" sz="3200" dirty="0" smtClean="0">
                <a:solidFill>
                  <a:srgbClr val="DB8916"/>
                </a:solidFill>
                <a:latin typeface="+mj-lt"/>
              </a:rPr>
              <a:t>Gol kommune</a:t>
            </a:r>
            <a:br>
              <a:rPr lang="nn-NO" sz="3200" dirty="0" smtClean="0">
                <a:solidFill>
                  <a:srgbClr val="DB8916"/>
                </a:solidFill>
                <a:latin typeface="+mj-lt"/>
              </a:rPr>
            </a:br>
            <a:r>
              <a:rPr lang="nn-NO" sz="3200" dirty="0" smtClean="0">
                <a:solidFill>
                  <a:srgbClr val="DB8916"/>
                </a:solidFill>
                <a:latin typeface="+mj-lt"/>
              </a:rPr>
              <a:t> 09.10.21 </a:t>
            </a:r>
            <a:br>
              <a:rPr lang="nn-NO" sz="3200" dirty="0" smtClean="0">
                <a:solidFill>
                  <a:srgbClr val="DB8916"/>
                </a:solidFill>
                <a:latin typeface="+mj-lt"/>
              </a:rPr>
            </a:br>
            <a:r>
              <a:rPr lang="nn-NO" sz="3200" dirty="0" smtClean="0">
                <a:solidFill>
                  <a:srgbClr val="DB8916"/>
                </a:solidFill>
                <a:latin typeface="+mj-lt"/>
              </a:rPr>
              <a:t>Gol skule aulaen</a:t>
            </a:r>
            <a:endParaRPr lang="nn-NO" dirty="0">
              <a:solidFill>
                <a:srgbClr val="DB8916"/>
              </a:solidFill>
              <a:latin typeface="+mj-lt"/>
            </a:endParaRP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3906" y="3396254"/>
            <a:ext cx="4128000" cy="3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Bilde 1" descr="image00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07" y="5916465"/>
            <a:ext cx="2148000" cy="8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7245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-1624313" y="364449"/>
            <a:ext cx="10972799" cy="748202"/>
          </a:xfrm>
        </p:spPr>
        <p:txBody>
          <a:bodyPr/>
          <a:lstStyle/>
          <a:p>
            <a:r>
              <a:rPr lang="nn-NO" dirty="0" smtClean="0">
                <a:solidFill>
                  <a:srgbClr val="DB8916"/>
                </a:solidFill>
                <a:latin typeface="+mj-lt"/>
              </a:rPr>
              <a:t>VELKOMEN TIL HYTTEMØTE!</a:t>
            </a:r>
            <a:endParaRPr lang="nn-NO" dirty="0">
              <a:solidFill>
                <a:srgbClr val="DB8916"/>
              </a:solidFill>
              <a:latin typeface="+mj-lt"/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n-NO" dirty="0" smtClean="0">
              <a:solidFill>
                <a:srgbClr val="DB8916"/>
              </a:solidFill>
              <a:latin typeface="+mn-lt"/>
            </a:endParaRPr>
          </a:p>
          <a:p>
            <a:r>
              <a:rPr lang="nn-NO" dirty="0" smtClean="0">
                <a:solidFill>
                  <a:srgbClr val="DB8916"/>
                </a:solidFill>
                <a:latin typeface="+mn-lt"/>
              </a:rPr>
              <a:t>Femte hyttemøte i Gol kommune</a:t>
            </a:r>
          </a:p>
          <a:p>
            <a:pPr marL="0" indent="0">
              <a:buNone/>
            </a:pPr>
            <a:endParaRPr lang="nn-NO" dirty="0" smtClean="0">
              <a:solidFill>
                <a:srgbClr val="DB8916"/>
              </a:solidFill>
              <a:latin typeface="+mn-lt"/>
            </a:endParaRPr>
          </a:p>
          <a:p>
            <a:r>
              <a:rPr lang="nn-NO" dirty="0" smtClean="0">
                <a:solidFill>
                  <a:srgbClr val="DB8916"/>
                </a:solidFill>
                <a:latin typeface="+mn-lt"/>
              </a:rPr>
              <a:t>Skapa dialog med hyttegolingane</a:t>
            </a:r>
          </a:p>
          <a:p>
            <a:endParaRPr lang="nn-NO" dirty="0" smtClean="0">
              <a:solidFill>
                <a:srgbClr val="DB8916"/>
              </a:solidFill>
              <a:latin typeface="+mn-lt"/>
            </a:endParaRPr>
          </a:p>
        </p:txBody>
      </p:sp>
      <p:pic>
        <p:nvPicPr>
          <p:cNvPr id="2063" name="Picture 15" descr="C:\Users\go-hegr\AppData\Local\Microsoft\Windows\Temporary Internet Files\Content.Outlook\FFEY492N\FullSizeRender 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7303" y="70356"/>
            <a:ext cx="3415225" cy="2412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5" name="Bilde 1" descr="image0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07" y="5916465"/>
            <a:ext cx="2148000" cy="8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1703" y="606900"/>
            <a:ext cx="3416947" cy="25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8222" y="1440113"/>
            <a:ext cx="3559906" cy="25844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3824" y="2251231"/>
            <a:ext cx="3328704" cy="245080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Bild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6888" y="3644854"/>
            <a:ext cx="3682574" cy="226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30062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1436" y="481502"/>
            <a:ext cx="10972799" cy="748202"/>
          </a:xfrm>
        </p:spPr>
        <p:txBody>
          <a:bodyPr/>
          <a:lstStyle/>
          <a:p>
            <a:r>
              <a:rPr lang="nn-NO" dirty="0" smtClean="0">
                <a:solidFill>
                  <a:srgbClr val="DB8916"/>
                </a:solidFill>
                <a:latin typeface="+mj-lt"/>
              </a:rPr>
              <a:t>Program for møtet:</a:t>
            </a:r>
            <a:endParaRPr lang="nn-NO" dirty="0">
              <a:solidFill>
                <a:srgbClr val="DB8916"/>
              </a:solidFill>
              <a:latin typeface="+mj-lt"/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01436" y="1229704"/>
            <a:ext cx="10972800" cy="3797300"/>
          </a:xfrm>
        </p:spPr>
        <p:txBody>
          <a:bodyPr/>
          <a:lstStyle/>
          <a:p>
            <a:r>
              <a:rPr lang="nn-NO" dirty="0" smtClean="0">
                <a:solidFill>
                  <a:srgbClr val="DB8916"/>
                </a:solidFill>
                <a:latin typeface="+mn-lt"/>
              </a:rPr>
              <a:t>Velkomen </a:t>
            </a:r>
            <a:r>
              <a:rPr lang="nn-NO" dirty="0" smtClean="0">
                <a:solidFill>
                  <a:srgbClr val="DB8916"/>
                </a:solidFill>
                <a:latin typeface="+mn-lt"/>
              </a:rPr>
              <a:t>v/ordførar Heidi Granli </a:t>
            </a:r>
            <a:endParaRPr lang="nn-NO" dirty="0" smtClean="0">
              <a:solidFill>
                <a:srgbClr val="DB8916"/>
              </a:solidFill>
              <a:latin typeface="+mn-lt"/>
            </a:endParaRPr>
          </a:p>
          <a:p>
            <a:r>
              <a:rPr lang="nn-NO" dirty="0" smtClean="0">
                <a:solidFill>
                  <a:srgbClr val="DB8916"/>
                </a:solidFill>
                <a:latin typeface="+mn-lt"/>
              </a:rPr>
              <a:t>Eigedomsskatt </a:t>
            </a:r>
            <a:r>
              <a:rPr lang="nn-NO" dirty="0" smtClean="0">
                <a:solidFill>
                  <a:srgbClr val="DB8916"/>
                </a:solidFill>
                <a:latin typeface="+mn-lt"/>
              </a:rPr>
              <a:t>v/kommunedirektør Hege Mørk</a:t>
            </a:r>
            <a:endParaRPr lang="nn-NO" dirty="0" smtClean="0">
              <a:solidFill>
                <a:srgbClr val="DB8916"/>
              </a:solidFill>
              <a:latin typeface="+mn-lt"/>
            </a:endParaRPr>
          </a:p>
          <a:p>
            <a:r>
              <a:rPr lang="nn-NO" dirty="0">
                <a:solidFill>
                  <a:srgbClr val="DB8916"/>
                </a:solidFill>
                <a:latin typeface="+mn-lt"/>
              </a:rPr>
              <a:t>Samfunn og </a:t>
            </a:r>
            <a:r>
              <a:rPr lang="nn-NO" dirty="0" smtClean="0">
                <a:solidFill>
                  <a:srgbClr val="DB8916"/>
                </a:solidFill>
                <a:latin typeface="+mn-lt"/>
              </a:rPr>
              <a:t>utvikling</a:t>
            </a:r>
            <a:r>
              <a:rPr lang="nn-NO" dirty="0">
                <a:solidFill>
                  <a:srgbClr val="DB8916"/>
                </a:solidFill>
                <a:latin typeface="+mn-lt"/>
              </a:rPr>
              <a:t> </a:t>
            </a:r>
            <a:r>
              <a:rPr lang="nn-NO" dirty="0" smtClean="0">
                <a:solidFill>
                  <a:srgbClr val="DB8916"/>
                </a:solidFill>
                <a:latin typeface="+mn-lt"/>
              </a:rPr>
              <a:t>v/ Sander Lilleslett</a:t>
            </a:r>
            <a:endParaRPr lang="nn-NO" dirty="0">
              <a:solidFill>
                <a:srgbClr val="DB8916"/>
              </a:solidFill>
              <a:latin typeface="+mn-lt"/>
            </a:endParaRPr>
          </a:p>
          <a:p>
            <a:r>
              <a:rPr lang="nn-NO" dirty="0" smtClean="0">
                <a:solidFill>
                  <a:srgbClr val="DB8916"/>
                </a:solidFill>
                <a:latin typeface="+mn-lt"/>
              </a:rPr>
              <a:t>Hallingdal Renovasjon v/ </a:t>
            </a:r>
            <a:r>
              <a:rPr lang="nn-NO" dirty="0" smtClean="0">
                <a:solidFill>
                  <a:srgbClr val="DB8916"/>
                </a:solidFill>
                <a:latin typeface="+mn-lt"/>
              </a:rPr>
              <a:t>Helge Svarstad</a:t>
            </a:r>
            <a:endParaRPr lang="nn-NO" dirty="0" smtClean="0">
              <a:solidFill>
                <a:srgbClr val="DB8916"/>
              </a:solidFill>
              <a:latin typeface="+mn-lt"/>
            </a:endParaRPr>
          </a:p>
          <a:p>
            <a:r>
              <a:rPr lang="nn-NO" dirty="0" smtClean="0">
                <a:solidFill>
                  <a:srgbClr val="DB8916"/>
                </a:solidFill>
                <a:latin typeface="+mn-lt"/>
              </a:rPr>
              <a:t>Visit Gol v/ </a:t>
            </a:r>
            <a:r>
              <a:rPr lang="nn-NO" dirty="0" smtClean="0">
                <a:solidFill>
                  <a:srgbClr val="DB8916"/>
                </a:solidFill>
                <a:latin typeface="+mn-lt"/>
              </a:rPr>
              <a:t>Helge Svarstad</a:t>
            </a:r>
            <a:endParaRPr lang="nn-NO" dirty="0" smtClean="0">
              <a:solidFill>
                <a:srgbClr val="DB8916"/>
              </a:solidFill>
              <a:latin typeface="+mn-lt"/>
            </a:endParaRPr>
          </a:p>
          <a:p>
            <a:r>
              <a:rPr lang="nn-NO" dirty="0" smtClean="0">
                <a:solidFill>
                  <a:srgbClr val="DB8916"/>
                </a:solidFill>
                <a:latin typeface="+mn-lt"/>
              </a:rPr>
              <a:t>Utmarkslaget v/ Svein </a:t>
            </a:r>
            <a:r>
              <a:rPr lang="nn-NO" dirty="0" err="1" smtClean="0">
                <a:solidFill>
                  <a:srgbClr val="DB8916"/>
                </a:solidFill>
                <a:latin typeface="+mn-lt"/>
              </a:rPr>
              <a:t>Solhjell</a:t>
            </a:r>
            <a:endParaRPr lang="nn-NO" dirty="0" smtClean="0">
              <a:solidFill>
                <a:srgbClr val="DB8916"/>
              </a:solidFill>
              <a:latin typeface="+mn-lt"/>
            </a:endParaRPr>
          </a:p>
          <a:p>
            <a:r>
              <a:rPr lang="nn-NO" dirty="0" smtClean="0">
                <a:solidFill>
                  <a:srgbClr val="DB8916"/>
                </a:solidFill>
                <a:latin typeface="+mn-lt"/>
              </a:rPr>
              <a:t>Spørsmål og </a:t>
            </a:r>
            <a:r>
              <a:rPr lang="nn-NO" dirty="0" err="1" smtClean="0">
                <a:solidFill>
                  <a:srgbClr val="DB8916"/>
                </a:solidFill>
                <a:latin typeface="+mn-lt"/>
              </a:rPr>
              <a:t>svar</a:t>
            </a:r>
            <a:endParaRPr lang="nn-NO" dirty="0" smtClean="0">
              <a:solidFill>
                <a:srgbClr val="DB8916"/>
              </a:solidFill>
              <a:latin typeface="+mn-lt"/>
            </a:endParaRPr>
          </a:p>
          <a:p>
            <a:r>
              <a:rPr lang="nn-NO" dirty="0" smtClean="0">
                <a:solidFill>
                  <a:srgbClr val="DB8916"/>
                </a:solidFill>
                <a:latin typeface="+mn-lt"/>
              </a:rPr>
              <a:t>Oppsummering </a:t>
            </a:r>
          </a:p>
          <a:p>
            <a:pPr marL="0" indent="0" algn="ctr">
              <a:buNone/>
            </a:pPr>
            <a:r>
              <a:rPr lang="nn-NO" dirty="0" smtClean="0">
                <a:solidFill>
                  <a:srgbClr val="DB8916"/>
                </a:solidFill>
                <a:latin typeface="+mn-lt"/>
              </a:rPr>
              <a:t>  </a:t>
            </a:r>
            <a:endParaRPr lang="nn-NO" dirty="0">
              <a:solidFill>
                <a:srgbClr val="DB8916"/>
              </a:solidFill>
              <a:latin typeface="+mn-lt"/>
            </a:endParaRPr>
          </a:p>
        </p:txBody>
      </p:sp>
      <p:pic>
        <p:nvPicPr>
          <p:cNvPr id="4" name="Bilde 1" descr="image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07" y="5916465"/>
            <a:ext cx="2148000" cy="8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600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tel 8"/>
          <p:cNvSpPr>
            <a:spLocks noGrp="1"/>
          </p:cNvSpPr>
          <p:nvPr>
            <p:ph type="title"/>
          </p:nvPr>
        </p:nvSpPr>
        <p:spPr>
          <a:xfrm>
            <a:off x="591507" y="279432"/>
            <a:ext cx="10972799" cy="748202"/>
          </a:xfrm>
        </p:spPr>
        <p:txBody>
          <a:bodyPr/>
          <a:lstStyle/>
          <a:p>
            <a:r>
              <a:rPr lang="nn-NO" dirty="0">
                <a:solidFill>
                  <a:srgbClr val="DB8916"/>
                </a:solidFill>
                <a:latin typeface="+mj-lt"/>
              </a:rPr>
              <a:t>OPPSUMMERING FRÅ 2016 MØTET: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n-NO" dirty="0" smtClean="0">
              <a:solidFill>
                <a:srgbClr val="DB8916"/>
              </a:solidFill>
              <a:latin typeface="+mn-lt"/>
            </a:endParaRPr>
          </a:p>
          <a:p>
            <a:endParaRPr lang="nn-NO" dirty="0">
              <a:solidFill>
                <a:srgbClr val="DB8916"/>
              </a:solidFill>
              <a:latin typeface="+mn-lt"/>
            </a:endParaRPr>
          </a:p>
        </p:txBody>
      </p:sp>
      <p:pic>
        <p:nvPicPr>
          <p:cNvPr id="4" name="Bilde 1" descr="image0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07" y="5916465"/>
            <a:ext cx="2148000" cy="8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ktangel 9"/>
          <p:cNvSpPr/>
          <p:nvPr/>
        </p:nvSpPr>
        <p:spPr>
          <a:xfrm>
            <a:off x="591507" y="1143783"/>
            <a:ext cx="1156508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n-NO" dirty="0">
                <a:solidFill>
                  <a:srgbClr val="DB8916"/>
                </a:solidFill>
              </a:rPr>
              <a:t>Tilstade: ca. 32 </a:t>
            </a:r>
            <a:r>
              <a:rPr lang="nn-NO" dirty="0" smtClean="0">
                <a:solidFill>
                  <a:srgbClr val="DB8916"/>
                </a:solidFill>
              </a:rPr>
              <a:t>hyttegolingar</a:t>
            </a:r>
          </a:p>
          <a:p>
            <a:endParaRPr lang="nn-NO" dirty="0">
              <a:solidFill>
                <a:srgbClr val="DB8916"/>
              </a:solidFill>
            </a:endParaRPr>
          </a:p>
          <a:p>
            <a:r>
              <a:rPr lang="nn-NO" dirty="0" smtClean="0">
                <a:solidFill>
                  <a:srgbClr val="DB8916"/>
                </a:solidFill>
              </a:rPr>
              <a:t>Innspel </a:t>
            </a:r>
            <a:r>
              <a:rPr lang="nn-NO" dirty="0">
                <a:solidFill>
                  <a:srgbClr val="DB8916"/>
                </a:solidFill>
              </a:rPr>
              <a:t>frå møtedeltakarar: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b="1" dirty="0">
                <a:solidFill>
                  <a:srgbClr val="DB8916"/>
                </a:solidFill>
              </a:rPr>
              <a:t>Opningstider</a:t>
            </a:r>
            <a:r>
              <a:rPr lang="nn-NO" dirty="0">
                <a:solidFill>
                  <a:srgbClr val="DB8916"/>
                </a:solidFill>
              </a:rPr>
              <a:t> er viktig for hyttegolingane og det kom attendemelding på at opningstider ved butikkar, turistkontor og symjehall (og/eller andre aktivitetstilbod) må betrast for dei som oppheld seg i kommunen. Innspelet blir lyfta via dagleg leiar i Gol Reisemål til styret som styrar opningstider for turistkontor og til butikkane i neste sentrumsmøte. Ordførar vil ta innspel på opningstider til symjehall og/eller andre aktivitetstilbod i kommunal regi til politikarane.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b="1" dirty="0">
                <a:solidFill>
                  <a:srgbClr val="DB8916"/>
                </a:solidFill>
              </a:rPr>
              <a:t>Løypebidraget</a:t>
            </a:r>
            <a:r>
              <a:rPr lang="nn-NO" dirty="0">
                <a:solidFill>
                  <a:srgbClr val="DB8916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dirty="0">
                <a:solidFill>
                  <a:srgbClr val="DB8916"/>
                </a:solidFill>
              </a:rPr>
              <a:t>Ynskje om </a:t>
            </a:r>
            <a:r>
              <a:rPr lang="nn-NO" b="1" dirty="0">
                <a:solidFill>
                  <a:srgbClr val="DB8916"/>
                </a:solidFill>
              </a:rPr>
              <a:t>meir informasjon </a:t>
            </a:r>
            <a:r>
              <a:rPr lang="nn-NO" dirty="0">
                <a:solidFill>
                  <a:srgbClr val="DB8916"/>
                </a:solidFill>
              </a:rPr>
              <a:t>frå Gol kommune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dirty="0">
                <a:solidFill>
                  <a:srgbClr val="DB8916"/>
                </a:solidFill>
              </a:rPr>
              <a:t>Ynskje om </a:t>
            </a:r>
            <a:r>
              <a:rPr lang="nn-NO" b="1" dirty="0">
                <a:solidFill>
                  <a:srgbClr val="DB8916"/>
                </a:solidFill>
              </a:rPr>
              <a:t>eit</a:t>
            </a:r>
            <a:r>
              <a:rPr lang="nn-NO" dirty="0">
                <a:solidFill>
                  <a:srgbClr val="DB8916"/>
                </a:solidFill>
              </a:rPr>
              <a:t> </a:t>
            </a:r>
            <a:r>
              <a:rPr lang="nn-NO" b="1" dirty="0">
                <a:solidFill>
                  <a:srgbClr val="DB8916"/>
                </a:solidFill>
              </a:rPr>
              <a:t>møte i halvåret</a:t>
            </a:r>
          </a:p>
        </p:txBody>
      </p:sp>
    </p:spTree>
    <p:extLst>
      <p:ext uri="{BB962C8B-B14F-4D97-AF65-F5344CB8AC3E}">
        <p14:creationId xmlns:p14="http://schemas.microsoft.com/office/powerpoint/2010/main" val="117365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tel 8"/>
          <p:cNvSpPr>
            <a:spLocks noGrp="1"/>
          </p:cNvSpPr>
          <p:nvPr>
            <p:ph type="title"/>
          </p:nvPr>
        </p:nvSpPr>
        <p:spPr>
          <a:xfrm>
            <a:off x="591507" y="112701"/>
            <a:ext cx="10972799" cy="748202"/>
          </a:xfrm>
        </p:spPr>
        <p:txBody>
          <a:bodyPr/>
          <a:lstStyle/>
          <a:p>
            <a:r>
              <a:rPr lang="nn-NO" dirty="0">
                <a:solidFill>
                  <a:srgbClr val="DB8916"/>
                </a:solidFill>
                <a:latin typeface="+mj-lt"/>
              </a:rPr>
              <a:t>OPPSUMMERING FRÅ </a:t>
            </a:r>
            <a:r>
              <a:rPr lang="nn-NO" dirty="0" smtClean="0">
                <a:solidFill>
                  <a:srgbClr val="DB8916"/>
                </a:solidFill>
                <a:latin typeface="+mj-lt"/>
              </a:rPr>
              <a:t>2017 </a:t>
            </a:r>
            <a:r>
              <a:rPr lang="nn-NO" dirty="0">
                <a:solidFill>
                  <a:srgbClr val="DB8916"/>
                </a:solidFill>
                <a:latin typeface="+mj-lt"/>
              </a:rPr>
              <a:t>MØTET: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n-NO" dirty="0" smtClean="0">
              <a:solidFill>
                <a:srgbClr val="DB8916"/>
              </a:solidFill>
              <a:latin typeface="+mn-lt"/>
            </a:endParaRPr>
          </a:p>
          <a:p>
            <a:endParaRPr lang="nn-NO" dirty="0">
              <a:solidFill>
                <a:srgbClr val="DB8916"/>
              </a:solidFill>
              <a:latin typeface="+mn-lt"/>
            </a:endParaRPr>
          </a:p>
        </p:txBody>
      </p:sp>
      <p:pic>
        <p:nvPicPr>
          <p:cNvPr id="4" name="Bilde 1" descr="image0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07" y="5916465"/>
            <a:ext cx="2148000" cy="8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ktangel 1"/>
          <p:cNvSpPr/>
          <p:nvPr/>
        </p:nvSpPr>
        <p:spPr>
          <a:xfrm>
            <a:off x="495300" y="711028"/>
            <a:ext cx="1120140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n-NO" dirty="0">
                <a:solidFill>
                  <a:srgbClr val="DB8916"/>
                </a:solidFill>
              </a:rPr>
              <a:t>Tilstade: ca. 60 hyttegolingar</a:t>
            </a:r>
          </a:p>
          <a:p>
            <a:endParaRPr lang="nn-NO" dirty="0" smtClean="0">
              <a:solidFill>
                <a:srgbClr val="DB8916"/>
              </a:solidFill>
            </a:endParaRPr>
          </a:p>
          <a:p>
            <a:r>
              <a:rPr lang="nn-NO" dirty="0" smtClean="0">
                <a:solidFill>
                  <a:srgbClr val="DB8916"/>
                </a:solidFill>
              </a:rPr>
              <a:t>Innleiarar</a:t>
            </a:r>
            <a:r>
              <a:rPr lang="nn-NO" dirty="0">
                <a:solidFill>
                  <a:srgbClr val="DB8916"/>
                </a:solidFill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dirty="0" smtClean="0">
                <a:solidFill>
                  <a:srgbClr val="DB8916"/>
                </a:solidFill>
              </a:rPr>
              <a:t>Hytteundersøkinga </a:t>
            </a:r>
            <a:r>
              <a:rPr lang="nn-NO" dirty="0">
                <a:solidFill>
                  <a:srgbClr val="DB8916"/>
                </a:solidFill>
              </a:rPr>
              <a:t>2017/Second Homes v/Gudmund Brekko – resultat frå hytteundersøking som er gjennomført i Gol kommune</a:t>
            </a:r>
          </a:p>
          <a:p>
            <a:endParaRPr lang="nn-NO" dirty="0" smtClean="0">
              <a:solidFill>
                <a:srgbClr val="DB8916"/>
              </a:solidFill>
            </a:endParaRPr>
          </a:p>
          <a:p>
            <a:r>
              <a:rPr lang="nn-NO" dirty="0" smtClean="0">
                <a:solidFill>
                  <a:srgbClr val="DB8916"/>
                </a:solidFill>
              </a:rPr>
              <a:t>Innspel </a:t>
            </a:r>
            <a:r>
              <a:rPr lang="nn-NO" dirty="0">
                <a:solidFill>
                  <a:srgbClr val="DB8916"/>
                </a:solidFill>
              </a:rPr>
              <a:t>frå hyttegolingane: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dirty="0" smtClean="0">
                <a:solidFill>
                  <a:srgbClr val="DB8916"/>
                </a:solidFill>
              </a:rPr>
              <a:t>Meir </a:t>
            </a:r>
            <a:r>
              <a:rPr lang="nn-NO" b="1" dirty="0">
                <a:solidFill>
                  <a:srgbClr val="DB8916"/>
                </a:solidFill>
              </a:rPr>
              <a:t>bidrag frå kommunen til løyper, sumar- og vinteraktivitetar, vedlikehald av sti og løyper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dirty="0" smtClean="0">
                <a:solidFill>
                  <a:srgbClr val="DB8916"/>
                </a:solidFill>
              </a:rPr>
              <a:t>Skapa </a:t>
            </a:r>
            <a:r>
              <a:rPr lang="nn-NO" dirty="0">
                <a:solidFill>
                  <a:srgbClr val="DB8916"/>
                </a:solidFill>
              </a:rPr>
              <a:t>ein </a:t>
            </a:r>
            <a:r>
              <a:rPr lang="nn-NO" b="1" dirty="0">
                <a:solidFill>
                  <a:srgbClr val="DB8916"/>
                </a:solidFill>
              </a:rPr>
              <a:t>kommunikasjonsplattform</a:t>
            </a:r>
            <a:r>
              <a:rPr lang="nn-NO" dirty="0">
                <a:solidFill>
                  <a:srgbClr val="DB8916"/>
                </a:solidFill>
              </a:rPr>
              <a:t> mellom hyttegolingane og kommunen, gjerne bruk av heimeside der ein kan dele relevant informasjon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dirty="0" err="1" smtClean="0">
                <a:solidFill>
                  <a:srgbClr val="DB8916"/>
                </a:solidFill>
              </a:rPr>
              <a:t>Oppfordring</a:t>
            </a:r>
            <a:r>
              <a:rPr lang="nn-NO" dirty="0" smtClean="0">
                <a:solidFill>
                  <a:srgbClr val="DB8916"/>
                </a:solidFill>
              </a:rPr>
              <a:t> </a:t>
            </a:r>
            <a:r>
              <a:rPr lang="nn-NO" dirty="0">
                <a:solidFill>
                  <a:srgbClr val="DB8916"/>
                </a:solidFill>
              </a:rPr>
              <a:t>til aktørar om å bruke </a:t>
            </a:r>
            <a:r>
              <a:rPr lang="nn-NO" b="1" dirty="0">
                <a:solidFill>
                  <a:srgbClr val="DB8916"/>
                </a:solidFill>
              </a:rPr>
              <a:t>enkle betalingsordningar som blant anna Vipps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dirty="0" smtClean="0">
                <a:solidFill>
                  <a:srgbClr val="DB8916"/>
                </a:solidFill>
              </a:rPr>
              <a:t>Ynskje </a:t>
            </a:r>
            <a:r>
              <a:rPr lang="nn-NO" dirty="0">
                <a:solidFill>
                  <a:srgbClr val="DB8916"/>
                </a:solidFill>
              </a:rPr>
              <a:t>om </a:t>
            </a:r>
            <a:r>
              <a:rPr lang="nn-NO" b="1" dirty="0" err="1">
                <a:solidFill>
                  <a:srgbClr val="DB8916"/>
                </a:solidFill>
              </a:rPr>
              <a:t>tidlegløyper</a:t>
            </a:r>
            <a:r>
              <a:rPr lang="nn-NO" dirty="0">
                <a:solidFill>
                  <a:srgbClr val="DB8916"/>
                </a:solidFill>
              </a:rPr>
              <a:t>, men det krev vedlikehald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b="1" dirty="0" smtClean="0">
                <a:solidFill>
                  <a:srgbClr val="DB8916"/>
                </a:solidFill>
              </a:rPr>
              <a:t>Større </a:t>
            </a:r>
            <a:r>
              <a:rPr lang="nn-NO" b="1" dirty="0">
                <a:solidFill>
                  <a:srgbClr val="DB8916"/>
                </a:solidFill>
              </a:rPr>
              <a:t>og betre skilting ved renovasjonspunkta </a:t>
            </a:r>
            <a:r>
              <a:rPr lang="nn-NO" dirty="0">
                <a:solidFill>
                  <a:srgbClr val="DB8916"/>
                </a:solidFill>
              </a:rPr>
              <a:t>på </a:t>
            </a:r>
            <a:r>
              <a:rPr lang="nn-NO" dirty="0" err="1">
                <a:solidFill>
                  <a:srgbClr val="DB8916"/>
                </a:solidFill>
              </a:rPr>
              <a:t>Golsfjellet</a:t>
            </a:r>
            <a:r>
              <a:rPr lang="nn-NO" dirty="0">
                <a:solidFill>
                  <a:srgbClr val="DB8916"/>
                </a:solidFill>
              </a:rPr>
              <a:t> om </a:t>
            </a:r>
            <a:r>
              <a:rPr lang="nn-NO" dirty="0" err="1">
                <a:solidFill>
                  <a:srgbClr val="DB8916"/>
                </a:solidFill>
              </a:rPr>
              <a:t>opninstider</a:t>
            </a:r>
            <a:r>
              <a:rPr lang="nn-NO" dirty="0">
                <a:solidFill>
                  <a:srgbClr val="DB8916"/>
                </a:solidFill>
              </a:rPr>
              <a:t> til </a:t>
            </a:r>
            <a:r>
              <a:rPr lang="nn-NO" dirty="0" err="1">
                <a:solidFill>
                  <a:srgbClr val="DB8916"/>
                </a:solidFill>
              </a:rPr>
              <a:t>Klemmavegen</a:t>
            </a:r>
            <a:r>
              <a:rPr lang="nn-NO" dirty="0">
                <a:solidFill>
                  <a:srgbClr val="DB8916"/>
                </a:solidFill>
              </a:rPr>
              <a:t>/avfallsmottaket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dirty="0" smtClean="0">
                <a:solidFill>
                  <a:srgbClr val="DB8916"/>
                </a:solidFill>
              </a:rPr>
              <a:t>Ynskje </a:t>
            </a:r>
            <a:r>
              <a:rPr lang="nn-NO" dirty="0">
                <a:solidFill>
                  <a:srgbClr val="DB8916"/>
                </a:solidFill>
              </a:rPr>
              <a:t>om at Hallingdal Renovasjon også tilbyr </a:t>
            </a:r>
            <a:r>
              <a:rPr lang="nn-NO" b="1" dirty="0">
                <a:solidFill>
                  <a:srgbClr val="DB8916"/>
                </a:solidFill>
              </a:rPr>
              <a:t>sortering av matavfall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dirty="0" smtClean="0">
                <a:solidFill>
                  <a:srgbClr val="DB8916"/>
                </a:solidFill>
              </a:rPr>
              <a:t>Ynskje </a:t>
            </a:r>
            <a:r>
              <a:rPr lang="nn-NO" dirty="0">
                <a:solidFill>
                  <a:srgbClr val="DB8916"/>
                </a:solidFill>
              </a:rPr>
              <a:t>om meir </a:t>
            </a:r>
            <a:r>
              <a:rPr lang="nn-NO" b="1" dirty="0">
                <a:solidFill>
                  <a:srgbClr val="DB8916"/>
                </a:solidFill>
              </a:rPr>
              <a:t>informasjon om kollektivtrafikken </a:t>
            </a:r>
            <a:r>
              <a:rPr lang="nn-NO" dirty="0">
                <a:solidFill>
                  <a:srgbClr val="DB8916"/>
                </a:solidFill>
              </a:rPr>
              <a:t>i og til/frå Gol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dirty="0" err="1" smtClean="0">
                <a:solidFill>
                  <a:srgbClr val="DB8916"/>
                </a:solidFill>
              </a:rPr>
              <a:t>Oppfordre</a:t>
            </a:r>
            <a:r>
              <a:rPr lang="nn-NO" dirty="0" smtClean="0">
                <a:solidFill>
                  <a:srgbClr val="DB8916"/>
                </a:solidFill>
              </a:rPr>
              <a:t> </a:t>
            </a:r>
            <a:r>
              <a:rPr lang="nn-NO" dirty="0">
                <a:solidFill>
                  <a:srgbClr val="DB8916"/>
                </a:solidFill>
              </a:rPr>
              <a:t>om at dei som ikkje deltek med løypebidrag (påstått </a:t>
            </a:r>
            <a:r>
              <a:rPr lang="nn-NO" dirty="0" err="1">
                <a:solidFill>
                  <a:srgbClr val="DB8916"/>
                </a:solidFill>
              </a:rPr>
              <a:t>ca</a:t>
            </a:r>
            <a:r>
              <a:rPr lang="nn-NO" dirty="0">
                <a:solidFill>
                  <a:srgbClr val="DB8916"/>
                </a:solidFill>
              </a:rPr>
              <a:t> 50 %) faktisk blir med å bidrar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dirty="0" smtClean="0">
                <a:solidFill>
                  <a:srgbClr val="DB8916"/>
                </a:solidFill>
              </a:rPr>
              <a:t>Framleis </a:t>
            </a:r>
            <a:r>
              <a:rPr lang="nn-NO" b="1" dirty="0">
                <a:solidFill>
                  <a:srgbClr val="DB8916"/>
                </a:solidFill>
              </a:rPr>
              <a:t>behov for å sende ut papirfaktura til eldre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dirty="0" smtClean="0">
                <a:solidFill>
                  <a:srgbClr val="DB8916"/>
                </a:solidFill>
              </a:rPr>
              <a:t>Det </a:t>
            </a:r>
            <a:r>
              <a:rPr lang="nn-NO" dirty="0">
                <a:solidFill>
                  <a:srgbClr val="DB8916"/>
                </a:solidFill>
              </a:rPr>
              <a:t>vart </a:t>
            </a:r>
            <a:r>
              <a:rPr lang="nn-NO" dirty="0" err="1">
                <a:solidFill>
                  <a:srgbClr val="DB8916"/>
                </a:solidFill>
              </a:rPr>
              <a:t>oppfordra</a:t>
            </a:r>
            <a:r>
              <a:rPr lang="nn-NO" dirty="0">
                <a:solidFill>
                  <a:srgbClr val="DB8916"/>
                </a:solidFill>
              </a:rPr>
              <a:t> frå ordføraren at hyttegolingane kan prøve å organisere seg slik at kommunen på sikt kan ha faste og hyppigare møter med representantar for hytteeigarane på </a:t>
            </a:r>
            <a:r>
              <a:rPr lang="nn-NO" dirty="0" err="1">
                <a:solidFill>
                  <a:srgbClr val="DB8916"/>
                </a:solidFill>
              </a:rPr>
              <a:t>Golsfjellet</a:t>
            </a:r>
            <a:r>
              <a:rPr lang="nn-NO" dirty="0">
                <a:solidFill>
                  <a:srgbClr val="DB8916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197792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tel 8"/>
          <p:cNvSpPr>
            <a:spLocks noGrp="1"/>
          </p:cNvSpPr>
          <p:nvPr>
            <p:ph type="title"/>
          </p:nvPr>
        </p:nvSpPr>
        <p:spPr>
          <a:xfrm>
            <a:off x="591507" y="112701"/>
            <a:ext cx="10972799" cy="748202"/>
          </a:xfrm>
        </p:spPr>
        <p:txBody>
          <a:bodyPr/>
          <a:lstStyle/>
          <a:p>
            <a:r>
              <a:rPr lang="nn-NO" dirty="0">
                <a:solidFill>
                  <a:srgbClr val="DB8916"/>
                </a:solidFill>
                <a:latin typeface="+mj-lt"/>
              </a:rPr>
              <a:t>OPPSUMMERING FRÅ </a:t>
            </a:r>
            <a:r>
              <a:rPr lang="nn-NO" dirty="0" smtClean="0">
                <a:solidFill>
                  <a:srgbClr val="DB8916"/>
                </a:solidFill>
                <a:latin typeface="+mj-lt"/>
              </a:rPr>
              <a:t>2018 </a:t>
            </a:r>
            <a:r>
              <a:rPr lang="nn-NO" dirty="0">
                <a:solidFill>
                  <a:srgbClr val="DB8916"/>
                </a:solidFill>
                <a:latin typeface="+mj-lt"/>
              </a:rPr>
              <a:t>MØTET: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n-NO" dirty="0" smtClean="0">
              <a:solidFill>
                <a:srgbClr val="DB8916"/>
              </a:solidFill>
              <a:latin typeface="+mn-lt"/>
            </a:endParaRPr>
          </a:p>
          <a:p>
            <a:endParaRPr lang="nn-NO" dirty="0">
              <a:solidFill>
                <a:srgbClr val="DB8916"/>
              </a:solidFill>
              <a:latin typeface="+mn-lt"/>
            </a:endParaRPr>
          </a:p>
        </p:txBody>
      </p:sp>
      <p:pic>
        <p:nvPicPr>
          <p:cNvPr id="4" name="Bilde 1" descr="image0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07" y="5916465"/>
            <a:ext cx="2148000" cy="8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ktangel 1"/>
          <p:cNvSpPr/>
          <p:nvPr/>
        </p:nvSpPr>
        <p:spPr>
          <a:xfrm>
            <a:off x="495300" y="711028"/>
            <a:ext cx="1120140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n-NO" dirty="0">
                <a:solidFill>
                  <a:srgbClr val="DB8916"/>
                </a:solidFill>
              </a:rPr>
              <a:t>Tilstade: ca. </a:t>
            </a:r>
            <a:r>
              <a:rPr lang="nn-NO" dirty="0" smtClean="0">
                <a:solidFill>
                  <a:srgbClr val="DB8916"/>
                </a:solidFill>
              </a:rPr>
              <a:t>18 </a:t>
            </a:r>
            <a:r>
              <a:rPr lang="nn-NO" dirty="0">
                <a:solidFill>
                  <a:srgbClr val="DB8916"/>
                </a:solidFill>
              </a:rPr>
              <a:t>hyttegolingar</a:t>
            </a:r>
          </a:p>
          <a:p>
            <a:endParaRPr lang="nn-NO" dirty="0" smtClean="0">
              <a:solidFill>
                <a:srgbClr val="DB8916"/>
              </a:solidFill>
            </a:endParaRPr>
          </a:p>
          <a:p>
            <a:r>
              <a:rPr lang="nn-NO" dirty="0" smtClean="0">
                <a:solidFill>
                  <a:srgbClr val="DB8916"/>
                </a:solidFill>
              </a:rPr>
              <a:t>Innspel </a:t>
            </a:r>
            <a:r>
              <a:rPr lang="nn-NO" dirty="0">
                <a:solidFill>
                  <a:srgbClr val="DB8916"/>
                </a:solidFill>
              </a:rPr>
              <a:t>frå </a:t>
            </a:r>
            <a:r>
              <a:rPr lang="nn-NO" dirty="0" smtClean="0">
                <a:solidFill>
                  <a:srgbClr val="DB8916"/>
                </a:solidFill>
              </a:rPr>
              <a:t>hyttegolingane:</a:t>
            </a:r>
            <a:endParaRPr lang="nn-NO" dirty="0">
              <a:solidFill>
                <a:srgbClr val="DB891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dirty="0" smtClean="0">
                <a:solidFill>
                  <a:srgbClr val="DB8916"/>
                </a:solidFill>
              </a:rPr>
              <a:t>Viktig </a:t>
            </a:r>
            <a:r>
              <a:rPr lang="nn-NO" dirty="0">
                <a:solidFill>
                  <a:srgbClr val="DB8916"/>
                </a:solidFill>
              </a:rPr>
              <a:t>at kommunen forbereder seg og presenterer </a:t>
            </a:r>
            <a:r>
              <a:rPr lang="nn-NO" b="1" dirty="0">
                <a:solidFill>
                  <a:srgbClr val="DB8916"/>
                </a:solidFill>
              </a:rPr>
              <a:t>kva som er nytt </a:t>
            </a:r>
            <a:r>
              <a:rPr lang="nn-NO" dirty="0">
                <a:solidFill>
                  <a:srgbClr val="DB8916"/>
                </a:solidFill>
              </a:rPr>
              <a:t>i høve til førre år på sine hyttemøter </a:t>
            </a:r>
            <a:endParaRPr lang="nn-NO" dirty="0" smtClean="0">
              <a:solidFill>
                <a:srgbClr val="DB891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dirty="0" smtClean="0">
                <a:solidFill>
                  <a:srgbClr val="DB8916"/>
                </a:solidFill>
              </a:rPr>
              <a:t>Gode </a:t>
            </a:r>
            <a:r>
              <a:rPr lang="nn-NO" dirty="0">
                <a:solidFill>
                  <a:srgbClr val="DB8916"/>
                </a:solidFill>
              </a:rPr>
              <a:t>attendemeldingar på </a:t>
            </a:r>
            <a:r>
              <a:rPr lang="nn-NO" b="1" dirty="0">
                <a:solidFill>
                  <a:srgbClr val="DB8916"/>
                </a:solidFill>
              </a:rPr>
              <a:t>kommunens føringar til kommuneplanen </a:t>
            </a:r>
            <a:r>
              <a:rPr lang="nn-NO" dirty="0" err="1">
                <a:solidFill>
                  <a:srgbClr val="DB8916"/>
                </a:solidFill>
              </a:rPr>
              <a:t>ifm</a:t>
            </a:r>
            <a:r>
              <a:rPr lang="nn-NO" dirty="0">
                <a:solidFill>
                  <a:srgbClr val="DB8916"/>
                </a:solidFill>
              </a:rPr>
              <a:t>. fortetting av hytteområder versus å opne for nye </a:t>
            </a:r>
            <a:r>
              <a:rPr lang="nn-NO" dirty="0" smtClean="0">
                <a:solidFill>
                  <a:srgbClr val="DB8916"/>
                </a:solidFill>
              </a:rPr>
              <a:t>områder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dirty="0" smtClean="0">
                <a:solidFill>
                  <a:srgbClr val="DB8916"/>
                </a:solidFill>
              </a:rPr>
              <a:t>Attendemeldingar </a:t>
            </a:r>
            <a:r>
              <a:rPr lang="nn-NO" dirty="0">
                <a:solidFill>
                  <a:srgbClr val="DB8916"/>
                </a:solidFill>
              </a:rPr>
              <a:t>som går på </a:t>
            </a:r>
            <a:r>
              <a:rPr lang="nn-NO" b="1" dirty="0">
                <a:solidFill>
                  <a:srgbClr val="DB8916"/>
                </a:solidFill>
              </a:rPr>
              <a:t>hard og auka bruk av private «hyttevegar»/fjellvegar</a:t>
            </a:r>
            <a:r>
              <a:rPr lang="nn-NO" dirty="0">
                <a:solidFill>
                  <a:srgbClr val="DB8916"/>
                </a:solidFill>
              </a:rPr>
              <a:t>. Kommunen bør ta høgde for auke i bruk av vegar når ein opnar for fortetting samt stiller krav/villkår til kompensasjon ved stor anleggstrafikk til vegeigarlaga.  </a:t>
            </a:r>
            <a:endParaRPr lang="nn-NO" dirty="0" smtClean="0">
              <a:solidFill>
                <a:srgbClr val="DB891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dirty="0" smtClean="0">
                <a:solidFill>
                  <a:srgbClr val="DB8916"/>
                </a:solidFill>
              </a:rPr>
              <a:t>Det </a:t>
            </a:r>
            <a:r>
              <a:rPr lang="nn-NO" dirty="0">
                <a:solidFill>
                  <a:srgbClr val="DB8916"/>
                </a:solidFill>
              </a:rPr>
              <a:t>er eit mål å få </a:t>
            </a:r>
            <a:r>
              <a:rPr lang="nn-NO" b="1" dirty="0">
                <a:solidFill>
                  <a:srgbClr val="DB8916"/>
                </a:solidFill>
              </a:rPr>
              <a:t>lagt ut tidligare presentasjonar frå </a:t>
            </a:r>
            <a:r>
              <a:rPr lang="nn-NO" b="1" dirty="0" err="1" smtClean="0">
                <a:solidFill>
                  <a:srgbClr val="DB8916"/>
                </a:solidFill>
              </a:rPr>
              <a:t>hyttemøtene</a:t>
            </a:r>
            <a:r>
              <a:rPr lang="nn-NO" b="1" dirty="0" smtClean="0">
                <a:solidFill>
                  <a:srgbClr val="DB8916"/>
                </a:solidFill>
              </a:rPr>
              <a:t> </a:t>
            </a:r>
            <a:r>
              <a:rPr lang="nn-NO" dirty="0">
                <a:solidFill>
                  <a:srgbClr val="DB8916"/>
                </a:solidFill>
              </a:rPr>
              <a:t>samt informasjon som er gitt på tidlegare hyttemøter på hyttegolingen sin fane på kommunens heimesider.  </a:t>
            </a:r>
            <a:endParaRPr lang="nn-NO" dirty="0" smtClean="0">
              <a:solidFill>
                <a:srgbClr val="DB891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dirty="0" smtClean="0">
                <a:solidFill>
                  <a:srgbClr val="DB8916"/>
                </a:solidFill>
              </a:rPr>
              <a:t>Det </a:t>
            </a:r>
            <a:r>
              <a:rPr lang="nn-NO" dirty="0" err="1">
                <a:solidFill>
                  <a:srgbClr val="DB8916"/>
                </a:solidFill>
              </a:rPr>
              <a:t>oppfordrast</a:t>
            </a:r>
            <a:r>
              <a:rPr lang="nn-NO" dirty="0">
                <a:solidFill>
                  <a:srgbClr val="DB8916"/>
                </a:solidFill>
              </a:rPr>
              <a:t> også om at </a:t>
            </a:r>
            <a:r>
              <a:rPr lang="nn-NO" b="1" dirty="0">
                <a:solidFill>
                  <a:srgbClr val="DB8916"/>
                </a:solidFill>
              </a:rPr>
              <a:t>informasjon gitt </a:t>
            </a:r>
            <a:r>
              <a:rPr lang="nn-NO" b="1" dirty="0" err="1">
                <a:solidFill>
                  <a:srgbClr val="DB8916"/>
                </a:solidFill>
              </a:rPr>
              <a:t>ifm</a:t>
            </a:r>
            <a:r>
              <a:rPr lang="nn-NO" b="1" dirty="0">
                <a:solidFill>
                  <a:srgbClr val="DB8916"/>
                </a:solidFill>
              </a:rPr>
              <a:t>. revisjon av kommuneplan </a:t>
            </a:r>
            <a:r>
              <a:rPr lang="nn-NO" dirty="0">
                <a:solidFill>
                  <a:srgbClr val="DB8916"/>
                </a:solidFill>
              </a:rPr>
              <a:t>(presentasjonar og referat av informasjonsmøter/folkemøter ol.) blir lagt ut på hyttegolingen si fane på kommunens heimeside.  </a:t>
            </a:r>
            <a:endParaRPr lang="nn-NO" dirty="0" smtClean="0">
              <a:solidFill>
                <a:srgbClr val="DB891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dirty="0" smtClean="0">
                <a:solidFill>
                  <a:srgbClr val="DB8916"/>
                </a:solidFill>
              </a:rPr>
              <a:t>Det </a:t>
            </a:r>
            <a:r>
              <a:rPr lang="nn-NO" dirty="0">
                <a:solidFill>
                  <a:srgbClr val="DB8916"/>
                </a:solidFill>
              </a:rPr>
              <a:t>kom opp spørsmål om </a:t>
            </a:r>
            <a:r>
              <a:rPr lang="nn-NO" b="1" dirty="0">
                <a:solidFill>
                  <a:srgbClr val="DB8916"/>
                </a:solidFill>
              </a:rPr>
              <a:t>kommunens </a:t>
            </a:r>
            <a:r>
              <a:rPr lang="nn-NO" b="1" dirty="0" err="1">
                <a:solidFill>
                  <a:srgbClr val="DB8916"/>
                </a:solidFill>
              </a:rPr>
              <a:t>markagrense</a:t>
            </a:r>
            <a:r>
              <a:rPr lang="nn-NO" b="1" dirty="0">
                <a:solidFill>
                  <a:srgbClr val="DB8916"/>
                </a:solidFill>
              </a:rPr>
              <a:t> </a:t>
            </a:r>
            <a:r>
              <a:rPr lang="nn-NO" dirty="0">
                <a:solidFill>
                  <a:srgbClr val="DB8916"/>
                </a:solidFill>
              </a:rPr>
              <a:t>og det var vist på skjerm.  </a:t>
            </a:r>
            <a:endParaRPr lang="nn-NO" dirty="0" smtClean="0">
              <a:solidFill>
                <a:srgbClr val="DB891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dirty="0" smtClean="0">
                <a:solidFill>
                  <a:srgbClr val="DB8916"/>
                </a:solidFill>
              </a:rPr>
              <a:t>Innspel </a:t>
            </a:r>
            <a:r>
              <a:rPr lang="nn-NO" dirty="0">
                <a:solidFill>
                  <a:srgbClr val="DB8916"/>
                </a:solidFill>
              </a:rPr>
              <a:t>om </a:t>
            </a:r>
            <a:r>
              <a:rPr lang="nn-NO" b="1" dirty="0">
                <a:solidFill>
                  <a:srgbClr val="DB8916"/>
                </a:solidFill>
              </a:rPr>
              <a:t>betre skilting frå RV52 til </a:t>
            </a:r>
            <a:r>
              <a:rPr lang="nn-NO" b="1" dirty="0" err="1">
                <a:solidFill>
                  <a:srgbClr val="DB8916"/>
                </a:solidFill>
              </a:rPr>
              <a:t>Klemmavegen</a:t>
            </a:r>
            <a:r>
              <a:rPr lang="nn-NO" dirty="0">
                <a:solidFill>
                  <a:srgbClr val="DB8916"/>
                </a:solidFill>
              </a:rPr>
              <a:t>, innfarten ved </a:t>
            </a:r>
            <a:r>
              <a:rPr lang="nn-NO" dirty="0" err="1">
                <a:solidFill>
                  <a:srgbClr val="DB8916"/>
                </a:solidFill>
              </a:rPr>
              <a:t>Vesterhuset</a:t>
            </a:r>
            <a:r>
              <a:rPr lang="nn-NO" dirty="0">
                <a:solidFill>
                  <a:srgbClr val="DB8916"/>
                </a:solidFill>
              </a:rPr>
              <a:t>.  </a:t>
            </a:r>
            <a:endParaRPr lang="nn-NO" dirty="0" smtClean="0">
              <a:solidFill>
                <a:srgbClr val="DB891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dirty="0" smtClean="0">
                <a:solidFill>
                  <a:srgbClr val="DB8916"/>
                </a:solidFill>
              </a:rPr>
              <a:t>Betre </a:t>
            </a:r>
            <a:r>
              <a:rPr lang="nn-NO" dirty="0">
                <a:solidFill>
                  <a:srgbClr val="DB8916"/>
                </a:solidFill>
              </a:rPr>
              <a:t>informasjon og vurdering av andre </a:t>
            </a:r>
            <a:r>
              <a:rPr lang="nn-NO" b="1" dirty="0">
                <a:solidFill>
                  <a:srgbClr val="DB8916"/>
                </a:solidFill>
              </a:rPr>
              <a:t>opningstider til mottaket i Klemma</a:t>
            </a:r>
            <a:r>
              <a:rPr lang="nn-NO" dirty="0">
                <a:solidFill>
                  <a:srgbClr val="DB8916"/>
                </a:solidFill>
              </a:rPr>
              <a:t>.  </a:t>
            </a:r>
            <a:endParaRPr lang="nn-NO" dirty="0" smtClean="0">
              <a:solidFill>
                <a:srgbClr val="DB891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dirty="0" smtClean="0">
                <a:solidFill>
                  <a:srgbClr val="DB8916"/>
                </a:solidFill>
              </a:rPr>
              <a:t>Det </a:t>
            </a:r>
            <a:r>
              <a:rPr lang="nn-NO" dirty="0">
                <a:solidFill>
                  <a:srgbClr val="DB8916"/>
                </a:solidFill>
              </a:rPr>
              <a:t>kom også </a:t>
            </a:r>
            <a:r>
              <a:rPr lang="nn-NO" dirty="0" err="1">
                <a:solidFill>
                  <a:srgbClr val="DB8916"/>
                </a:solidFill>
              </a:rPr>
              <a:t>eindel</a:t>
            </a:r>
            <a:r>
              <a:rPr lang="nn-NO" dirty="0">
                <a:solidFill>
                  <a:srgbClr val="DB8916"/>
                </a:solidFill>
              </a:rPr>
              <a:t> </a:t>
            </a:r>
            <a:r>
              <a:rPr lang="nn-NO" b="1" dirty="0">
                <a:solidFill>
                  <a:srgbClr val="DB8916"/>
                </a:solidFill>
              </a:rPr>
              <a:t>innspel på løysingar for den nye renovasjonsplassen på </a:t>
            </a:r>
            <a:r>
              <a:rPr lang="nn-NO" b="1" dirty="0" err="1">
                <a:solidFill>
                  <a:srgbClr val="DB8916"/>
                </a:solidFill>
              </a:rPr>
              <a:t>Golsfjellet</a:t>
            </a:r>
            <a:r>
              <a:rPr lang="nn-NO" b="1" dirty="0">
                <a:solidFill>
                  <a:srgbClr val="DB8916"/>
                </a:solidFill>
              </a:rPr>
              <a:t> </a:t>
            </a:r>
            <a:r>
              <a:rPr lang="nn-NO" dirty="0">
                <a:solidFill>
                  <a:srgbClr val="DB8916"/>
                </a:solidFill>
              </a:rPr>
              <a:t>ved </a:t>
            </a:r>
            <a:r>
              <a:rPr lang="nn-NO" dirty="0" err="1">
                <a:solidFill>
                  <a:srgbClr val="DB8916"/>
                </a:solidFill>
              </a:rPr>
              <a:t>Storefjellkrysset</a:t>
            </a:r>
            <a:r>
              <a:rPr lang="nn-NO" dirty="0">
                <a:solidFill>
                  <a:srgbClr val="DB8916"/>
                </a:solidFill>
              </a:rPr>
              <a:t> </a:t>
            </a:r>
            <a:r>
              <a:rPr lang="nn-NO" dirty="0" err="1">
                <a:solidFill>
                  <a:srgbClr val="DB8916"/>
                </a:solidFill>
              </a:rPr>
              <a:t>mtp</a:t>
            </a:r>
            <a:r>
              <a:rPr lang="nn-NO" dirty="0">
                <a:solidFill>
                  <a:srgbClr val="DB8916"/>
                </a:solidFill>
              </a:rPr>
              <a:t>. bomveg problematikken.  Dette </a:t>
            </a:r>
            <a:r>
              <a:rPr lang="nn-NO" dirty="0" err="1">
                <a:solidFill>
                  <a:srgbClr val="DB8916"/>
                </a:solidFill>
              </a:rPr>
              <a:t>ift</a:t>
            </a:r>
            <a:r>
              <a:rPr lang="nn-NO" dirty="0">
                <a:solidFill>
                  <a:srgbClr val="DB8916"/>
                </a:solidFill>
              </a:rPr>
              <a:t> om denne plassen skal nyttast av andre hyttegolingar enn dei innanfor bomvegen (dei som soknar til FV51)</a:t>
            </a:r>
          </a:p>
        </p:txBody>
      </p:sp>
    </p:spTree>
    <p:extLst>
      <p:ext uri="{BB962C8B-B14F-4D97-AF65-F5344CB8AC3E}">
        <p14:creationId xmlns:p14="http://schemas.microsoft.com/office/powerpoint/2010/main" val="3013908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tel 8"/>
          <p:cNvSpPr>
            <a:spLocks noGrp="1"/>
          </p:cNvSpPr>
          <p:nvPr>
            <p:ph type="title"/>
          </p:nvPr>
        </p:nvSpPr>
        <p:spPr>
          <a:xfrm>
            <a:off x="609601" y="210795"/>
            <a:ext cx="10972799" cy="748202"/>
          </a:xfrm>
        </p:spPr>
        <p:txBody>
          <a:bodyPr/>
          <a:lstStyle/>
          <a:p>
            <a:r>
              <a:rPr lang="nn-NO" dirty="0">
                <a:solidFill>
                  <a:srgbClr val="DB8916"/>
                </a:solidFill>
                <a:latin typeface="+mj-lt"/>
              </a:rPr>
              <a:t>OPPSUMMERING FRÅ </a:t>
            </a:r>
            <a:r>
              <a:rPr lang="nn-NO" dirty="0" smtClean="0">
                <a:solidFill>
                  <a:srgbClr val="DB8916"/>
                </a:solidFill>
                <a:latin typeface="+mj-lt"/>
              </a:rPr>
              <a:t>2019 </a:t>
            </a:r>
            <a:r>
              <a:rPr lang="nn-NO" dirty="0">
                <a:solidFill>
                  <a:srgbClr val="DB8916"/>
                </a:solidFill>
                <a:latin typeface="+mj-lt"/>
              </a:rPr>
              <a:t>MØTET: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09601" y="1285010"/>
            <a:ext cx="10972800" cy="3797300"/>
          </a:xfrm>
        </p:spPr>
        <p:txBody>
          <a:bodyPr/>
          <a:lstStyle/>
          <a:p>
            <a:r>
              <a:rPr lang="nn-NO" sz="1600" dirty="0" err="1" smtClean="0">
                <a:solidFill>
                  <a:srgbClr val="DB8916"/>
                </a:solidFill>
                <a:latin typeface="+mn-lt"/>
              </a:rPr>
              <a:t>Eiendomsskatt</a:t>
            </a:r>
            <a:r>
              <a:rPr lang="nn-NO" sz="1600" dirty="0" smtClean="0">
                <a:solidFill>
                  <a:srgbClr val="DB8916"/>
                </a:solidFill>
                <a:latin typeface="+mn-lt"/>
              </a:rPr>
              <a:t> </a:t>
            </a:r>
            <a:r>
              <a:rPr lang="nn-NO" sz="1600" dirty="0">
                <a:solidFill>
                  <a:srgbClr val="DB8916"/>
                </a:solidFill>
                <a:latin typeface="+mn-lt"/>
              </a:rPr>
              <a:t>– spørsmål rundt takst av </a:t>
            </a:r>
            <a:r>
              <a:rPr lang="nn-NO" sz="1600" dirty="0" err="1">
                <a:solidFill>
                  <a:srgbClr val="DB8916"/>
                </a:solidFill>
                <a:latin typeface="+mn-lt"/>
              </a:rPr>
              <a:t>ligning</a:t>
            </a:r>
            <a:r>
              <a:rPr lang="nn-NO" sz="1600" dirty="0">
                <a:solidFill>
                  <a:srgbClr val="DB8916"/>
                </a:solidFill>
                <a:latin typeface="+mn-lt"/>
              </a:rPr>
              <a:t>, tomt eller bygd kvadrat?</a:t>
            </a:r>
          </a:p>
          <a:p>
            <a:r>
              <a:rPr lang="nn-NO" sz="1600" dirty="0" smtClean="0">
                <a:solidFill>
                  <a:srgbClr val="DB8916"/>
                </a:solidFill>
                <a:latin typeface="+mn-lt"/>
              </a:rPr>
              <a:t>Nokon </a:t>
            </a:r>
            <a:r>
              <a:rPr lang="nn-NO" sz="1600" dirty="0" err="1">
                <a:solidFill>
                  <a:srgbClr val="DB8916"/>
                </a:solidFill>
                <a:latin typeface="+mn-lt"/>
              </a:rPr>
              <a:t>meinar</a:t>
            </a:r>
            <a:r>
              <a:rPr lang="nn-NO" sz="1600" dirty="0">
                <a:solidFill>
                  <a:srgbClr val="DB8916"/>
                </a:solidFill>
                <a:latin typeface="+mn-lt"/>
              </a:rPr>
              <a:t> at det er uinteressant på hyttemøtet med informasjon om tiltak og utvikling i </a:t>
            </a:r>
            <a:r>
              <a:rPr lang="nn-NO" sz="1600" dirty="0" smtClean="0">
                <a:solidFill>
                  <a:srgbClr val="DB8916"/>
                </a:solidFill>
                <a:latin typeface="+mn-lt"/>
              </a:rPr>
              <a:t>kommunen </a:t>
            </a:r>
            <a:r>
              <a:rPr lang="nn-NO" sz="1600" dirty="0">
                <a:solidFill>
                  <a:srgbClr val="DB8916"/>
                </a:solidFill>
                <a:latin typeface="+mn-lt"/>
              </a:rPr>
              <a:t>fordi dei </a:t>
            </a:r>
            <a:r>
              <a:rPr lang="nn-NO" sz="1600" dirty="0" err="1">
                <a:solidFill>
                  <a:srgbClr val="DB8916"/>
                </a:solidFill>
                <a:latin typeface="+mn-lt"/>
              </a:rPr>
              <a:t>kun</a:t>
            </a:r>
            <a:r>
              <a:rPr lang="nn-NO" sz="1600" dirty="0">
                <a:solidFill>
                  <a:srgbClr val="DB8916"/>
                </a:solidFill>
                <a:latin typeface="+mn-lt"/>
              </a:rPr>
              <a:t> bruker hytta og matbutikken lokalt, medan andre syns det er viktig </a:t>
            </a:r>
            <a:r>
              <a:rPr lang="nn-NO" sz="1600" dirty="0" smtClean="0">
                <a:solidFill>
                  <a:srgbClr val="DB8916"/>
                </a:solidFill>
                <a:latin typeface="+mn-lt"/>
              </a:rPr>
              <a:t>å </a:t>
            </a:r>
            <a:r>
              <a:rPr lang="nn-NO" sz="1600" dirty="0">
                <a:solidFill>
                  <a:srgbClr val="DB8916"/>
                </a:solidFill>
                <a:latin typeface="+mn-lt"/>
              </a:rPr>
              <a:t>høyre om dette fordi dei </a:t>
            </a:r>
            <a:r>
              <a:rPr lang="nn-NO" sz="1600" dirty="0" err="1">
                <a:solidFill>
                  <a:srgbClr val="DB8916"/>
                </a:solidFill>
                <a:latin typeface="+mn-lt"/>
              </a:rPr>
              <a:t>meinar</a:t>
            </a:r>
            <a:r>
              <a:rPr lang="nn-NO" sz="1600" dirty="0">
                <a:solidFill>
                  <a:srgbClr val="DB8916"/>
                </a:solidFill>
                <a:latin typeface="+mn-lt"/>
              </a:rPr>
              <a:t> det kjem også dei som hyttegolingar til gode</a:t>
            </a:r>
            <a:r>
              <a:rPr lang="nn-NO" sz="1600" dirty="0" smtClean="0">
                <a:solidFill>
                  <a:srgbClr val="DB8916"/>
                </a:solidFill>
                <a:latin typeface="+mn-lt"/>
              </a:rPr>
              <a:t>.</a:t>
            </a:r>
          </a:p>
          <a:p>
            <a:r>
              <a:rPr lang="nn-NO" sz="1600" dirty="0" smtClean="0">
                <a:solidFill>
                  <a:srgbClr val="DB8916"/>
                </a:solidFill>
                <a:latin typeface="+mn-lt"/>
              </a:rPr>
              <a:t>Forventningar </a:t>
            </a:r>
            <a:r>
              <a:rPr lang="nn-NO" sz="1600" dirty="0">
                <a:solidFill>
                  <a:srgbClr val="DB8916"/>
                </a:solidFill>
                <a:latin typeface="+mn-lt"/>
              </a:rPr>
              <a:t>om å legge ut </a:t>
            </a:r>
            <a:r>
              <a:rPr lang="nn-NO" sz="1600" dirty="0" smtClean="0">
                <a:solidFill>
                  <a:srgbClr val="DB8916"/>
                </a:solidFill>
                <a:latin typeface="+mn-lt"/>
              </a:rPr>
              <a:t>informasjon </a:t>
            </a:r>
            <a:r>
              <a:rPr lang="nn-NO" sz="1600" dirty="0">
                <a:solidFill>
                  <a:srgbClr val="DB8916"/>
                </a:solidFill>
                <a:latin typeface="+mn-lt"/>
              </a:rPr>
              <a:t>om kommuneplan-prosessen under fana </a:t>
            </a:r>
            <a:r>
              <a:rPr lang="nn-NO" sz="1600" dirty="0" smtClean="0">
                <a:solidFill>
                  <a:srgbClr val="DB8916"/>
                </a:solidFill>
                <a:latin typeface="+mn-lt"/>
              </a:rPr>
              <a:t>«</a:t>
            </a:r>
            <a:r>
              <a:rPr lang="nn-NO" sz="1600" dirty="0">
                <a:solidFill>
                  <a:srgbClr val="DB8916"/>
                </a:solidFill>
                <a:latin typeface="+mn-lt"/>
              </a:rPr>
              <a:t>hyttegoling» på kommunens heimesider</a:t>
            </a:r>
          </a:p>
          <a:p>
            <a:r>
              <a:rPr lang="nn-NO" sz="1600" dirty="0" smtClean="0">
                <a:solidFill>
                  <a:srgbClr val="DB8916"/>
                </a:solidFill>
                <a:latin typeface="+mn-lt"/>
              </a:rPr>
              <a:t>Spørsmål </a:t>
            </a:r>
            <a:r>
              <a:rPr lang="nn-NO" sz="1600" dirty="0">
                <a:solidFill>
                  <a:srgbClr val="DB8916"/>
                </a:solidFill>
                <a:latin typeface="+mn-lt"/>
              </a:rPr>
              <a:t>om </a:t>
            </a:r>
            <a:r>
              <a:rPr lang="nn-NO" sz="1600" dirty="0" err="1">
                <a:solidFill>
                  <a:srgbClr val="DB8916"/>
                </a:solidFill>
                <a:latin typeface="+mn-lt"/>
              </a:rPr>
              <a:t>bomplasseringa</a:t>
            </a:r>
            <a:r>
              <a:rPr lang="nn-NO" sz="1600" dirty="0">
                <a:solidFill>
                  <a:srgbClr val="DB8916"/>
                </a:solidFill>
                <a:latin typeface="+mn-lt"/>
              </a:rPr>
              <a:t> </a:t>
            </a:r>
            <a:r>
              <a:rPr lang="nn-NO" sz="1600" dirty="0" err="1">
                <a:solidFill>
                  <a:srgbClr val="DB8916"/>
                </a:solidFill>
                <a:latin typeface="+mn-lt"/>
              </a:rPr>
              <a:t>ift</a:t>
            </a:r>
            <a:r>
              <a:rPr lang="nn-NO" sz="1600" dirty="0">
                <a:solidFill>
                  <a:srgbClr val="DB8916"/>
                </a:solidFill>
                <a:latin typeface="+mn-lt"/>
              </a:rPr>
              <a:t> nytt renovasjonspunkt ved </a:t>
            </a:r>
            <a:r>
              <a:rPr lang="nn-NO" sz="1600" dirty="0" err="1">
                <a:solidFill>
                  <a:srgbClr val="DB8916"/>
                </a:solidFill>
                <a:latin typeface="+mn-lt"/>
              </a:rPr>
              <a:t>Storefjell</a:t>
            </a:r>
            <a:r>
              <a:rPr lang="nn-NO" sz="1600" dirty="0">
                <a:solidFill>
                  <a:srgbClr val="DB8916"/>
                </a:solidFill>
                <a:latin typeface="+mn-lt"/>
              </a:rPr>
              <a:t>-krysset</a:t>
            </a:r>
          </a:p>
          <a:p>
            <a:r>
              <a:rPr lang="nn-NO" sz="1600" dirty="0" smtClean="0">
                <a:solidFill>
                  <a:srgbClr val="DB8916"/>
                </a:solidFill>
                <a:latin typeface="+mn-lt"/>
              </a:rPr>
              <a:t>Innspel </a:t>
            </a:r>
            <a:r>
              <a:rPr lang="nn-NO" sz="1600" dirty="0">
                <a:solidFill>
                  <a:srgbClr val="DB8916"/>
                </a:solidFill>
                <a:latin typeface="+mn-lt"/>
              </a:rPr>
              <a:t>til Stadutviklingsprosjektet – interessant, men skepsis </a:t>
            </a:r>
            <a:r>
              <a:rPr lang="nn-NO" sz="1600" dirty="0" err="1">
                <a:solidFill>
                  <a:srgbClr val="DB8916"/>
                </a:solidFill>
                <a:latin typeface="+mn-lt"/>
              </a:rPr>
              <a:t>ift</a:t>
            </a:r>
            <a:r>
              <a:rPr lang="nn-NO" sz="1600" dirty="0">
                <a:solidFill>
                  <a:srgbClr val="DB8916"/>
                </a:solidFill>
                <a:latin typeface="+mn-lt"/>
              </a:rPr>
              <a:t> bilfrie soner</a:t>
            </a:r>
          </a:p>
          <a:p>
            <a:r>
              <a:rPr lang="nn-NO" sz="1600" dirty="0" smtClean="0">
                <a:solidFill>
                  <a:srgbClr val="DB8916"/>
                </a:solidFill>
                <a:latin typeface="+mn-lt"/>
              </a:rPr>
              <a:t>Forventning </a:t>
            </a:r>
            <a:r>
              <a:rPr lang="nn-NO" sz="1600" dirty="0">
                <a:solidFill>
                  <a:srgbClr val="DB8916"/>
                </a:solidFill>
                <a:latin typeface="+mn-lt"/>
              </a:rPr>
              <a:t>om betre informasjon om hyttemøte. Sjå på </a:t>
            </a:r>
            <a:r>
              <a:rPr lang="nn-NO" sz="1600" dirty="0" err="1">
                <a:solidFill>
                  <a:srgbClr val="DB8916"/>
                </a:solidFill>
                <a:latin typeface="+mn-lt"/>
              </a:rPr>
              <a:t>abonnementløsning</a:t>
            </a:r>
            <a:r>
              <a:rPr lang="nn-NO" sz="1600" dirty="0">
                <a:solidFill>
                  <a:srgbClr val="DB8916"/>
                </a:solidFill>
                <a:latin typeface="+mn-lt"/>
              </a:rPr>
              <a:t> på heimesida, </a:t>
            </a:r>
            <a:r>
              <a:rPr lang="nn-NO" sz="1600" dirty="0" smtClean="0">
                <a:solidFill>
                  <a:srgbClr val="DB8916"/>
                </a:solidFill>
                <a:latin typeface="+mn-lt"/>
              </a:rPr>
              <a:t>samarbeide </a:t>
            </a:r>
            <a:r>
              <a:rPr lang="nn-NO" sz="1600" dirty="0">
                <a:solidFill>
                  <a:srgbClr val="DB8916"/>
                </a:solidFill>
                <a:latin typeface="+mn-lt"/>
              </a:rPr>
              <a:t>med </a:t>
            </a:r>
            <a:r>
              <a:rPr lang="nn-NO" sz="1600" dirty="0" err="1">
                <a:solidFill>
                  <a:srgbClr val="DB8916"/>
                </a:solidFill>
                <a:latin typeface="+mn-lt"/>
              </a:rPr>
              <a:t>Storefjell</a:t>
            </a:r>
            <a:r>
              <a:rPr lang="nn-NO" sz="1600" dirty="0">
                <a:solidFill>
                  <a:srgbClr val="DB8916"/>
                </a:solidFill>
                <a:latin typeface="+mn-lt"/>
              </a:rPr>
              <a:t> </a:t>
            </a:r>
            <a:r>
              <a:rPr lang="nn-NO" sz="1600" dirty="0" err="1">
                <a:solidFill>
                  <a:srgbClr val="DB8916"/>
                </a:solidFill>
                <a:latin typeface="+mn-lt"/>
              </a:rPr>
              <a:t>ift</a:t>
            </a:r>
            <a:r>
              <a:rPr lang="nn-NO" sz="1600" dirty="0">
                <a:solidFill>
                  <a:srgbClr val="DB8916"/>
                </a:solidFill>
                <a:latin typeface="+mn-lt"/>
              </a:rPr>
              <a:t> utsending av kart og ha arrangementet </a:t>
            </a:r>
          </a:p>
          <a:p>
            <a:r>
              <a:rPr lang="nn-NO" sz="1600" dirty="0" smtClean="0">
                <a:solidFill>
                  <a:srgbClr val="DB8916"/>
                </a:solidFill>
                <a:latin typeface="+mn-lt"/>
              </a:rPr>
              <a:t>Tips </a:t>
            </a:r>
            <a:r>
              <a:rPr lang="nn-NO" sz="1600" dirty="0">
                <a:solidFill>
                  <a:srgbClr val="DB8916"/>
                </a:solidFill>
                <a:latin typeface="+mn-lt"/>
              </a:rPr>
              <a:t>til gode </a:t>
            </a:r>
            <a:r>
              <a:rPr lang="nn-NO" sz="1600" dirty="0" err="1">
                <a:solidFill>
                  <a:srgbClr val="DB8916"/>
                </a:solidFill>
                <a:latin typeface="+mn-lt"/>
              </a:rPr>
              <a:t>rensovasjonsløysingar</a:t>
            </a:r>
            <a:r>
              <a:rPr lang="nn-NO" sz="1600" dirty="0">
                <a:solidFill>
                  <a:srgbClr val="DB8916"/>
                </a:solidFill>
                <a:latin typeface="+mn-lt"/>
              </a:rPr>
              <a:t>, sjå til Sjusjøen og Skei som har bom-ordning med </a:t>
            </a:r>
            <a:r>
              <a:rPr lang="nn-NO" sz="1600" dirty="0" smtClean="0">
                <a:solidFill>
                  <a:srgbClr val="DB8916"/>
                </a:solidFill>
                <a:latin typeface="+mn-lt"/>
              </a:rPr>
              <a:t>brikke</a:t>
            </a:r>
            <a:endParaRPr lang="nn-NO" sz="1600" dirty="0">
              <a:solidFill>
                <a:srgbClr val="DB8916"/>
              </a:solidFill>
              <a:latin typeface="+mn-lt"/>
            </a:endParaRPr>
          </a:p>
        </p:txBody>
      </p:sp>
      <p:pic>
        <p:nvPicPr>
          <p:cNvPr id="4" name="Bilde 1" descr="image0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07" y="5916465"/>
            <a:ext cx="2148000" cy="8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ktangel 1"/>
          <p:cNvSpPr/>
          <p:nvPr/>
        </p:nvSpPr>
        <p:spPr>
          <a:xfrm>
            <a:off x="495300" y="711028"/>
            <a:ext cx="11201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n-NO" dirty="0">
                <a:solidFill>
                  <a:srgbClr val="DB8916"/>
                </a:solidFill>
              </a:rPr>
              <a:t>Tilstade: ca. </a:t>
            </a:r>
            <a:r>
              <a:rPr lang="nn-NO" dirty="0" smtClean="0">
                <a:solidFill>
                  <a:srgbClr val="DB8916"/>
                </a:solidFill>
              </a:rPr>
              <a:t>10 hyttegolingar</a:t>
            </a:r>
            <a:endParaRPr lang="nn-NO" dirty="0">
              <a:solidFill>
                <a:srgbClr val="DB891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560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1" y="239422"/>
            <a:ext cx="10972799" cy="748202"/>
          </a:xfrm>
        </p:spPr>
        <p:txBody>
          <a:bodyPr/>
          <a:lstStyle/>
          <a:p>
            <a:r>
              <a:rPr lang="nn-NO" sz="3600" dirty="0" smtClean="0">
                <a:solidFill>
                  <a:srgbClr val="DB8916"/>
                </a:solidFill>
                <a:latin typeface="+mj-lt"/>
              </a:rPr>
              <a:t>INFORMASJON FRÅ GOL KOMMUNE OG HALLINGDAL:</a:t>
            </a:r>
            <a:endParaRPr lang="nn-NO" sz="3600" dirty="0">
              <a:solidFill>
                <a:srgbClr val="DB8916"/>
              </a:solidFill>
              <a:latin typeface="+mj-lt"/>
            </a:endParaRPr>
          </a:p>
        </p:txBody>
      </p:sp>
      <p:sp>
        <p:nvSpPr>
          <p:cNvPr id="4" name="Plassholder for innhold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n-NO" dirty="0" smtClean="0"/>
              <a:t> </a:t>
            </a:r>
          </a:p>
        </p:txBody>
      </p:sp>
      <p:pic>
        <p:nvPicPr>
          <p:cNvPr id="3" name="Bilde 1" descr="image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07" y="5916465"/>
            <a:ext cx="2148000" cy="8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e 5"/>
          <p:cNvPicPr>
            <a:picLocks noChangeAspect="1"/>
          </p:cNvPicPr>
          <p:nvPr/>
        </p:nvPicPr>
        <p:blipFill rotWithShape="1">
          <a:blip r:embed="rId3"/>
          <a:srcRect t="12645" b="10848"/>
          <a:stretch/>
        </p:blipFill>
        <p:spPr>
          <a:xfrm>
            <a:off x="1282278" y="993523"/>
            <a:ext cx="3415765" cy="5657721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 rotWithShape="1">
          <a:blip r:embed="rId4"/>
          <a:srcRect t="11763" r="792" b="12098"/>
          <a:stretch/>
        </p:blipFill>
        <p:spPr>
          <a:xfrm>
            <a:off x="4918227" y="987624"/>
            <a:ext cx="3405578" cy="5658442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 rotWithShape="1">
          <a:blip r:embed="rId5"/>
          <a:srcRect l="22371" t="7056" r="23315"/>
          <a:stretch/>
        </p:blipFill>
        <p:spPr>
          <a:xfrm>
            <a:off x="8301464" y="1527923"/>
            <a:ext cx="3890536" cy="3600000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 rotWithShape="1">
          <a:blip r:embed="rId6"/>
          <a:srcRect r="28454" b="51397"/>
          <a:stretch/>
        </p:blipFill>
        <p:spPr>
          <a:xfrm>
            <a:off x="8558646" y="4930347"/>
            <a:ext cx="3328554" cy="122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472598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VH PP-mal NY 4-13">
  <a:themeElements>
    <a:clrScheme name="Hallingdal">
      <a:dk1>
        <a:sysClr val="windowText" lastClr="000000"/>
      </a:dk1>
      <a:lt1>
        <a:sysClr val="window" lastClr="FFFFFF"/>
      </a:lt1>
      <a:dk2>
        <a:srgbClr val="006C94"/>
      </a:dk2>
      <a:lt2>
        <a:srgbClr val="B6BAB4"/>
      </a:lt2>
      <a:accent1>
        <a:srgbClr val="5EAD34"/>
      </a:accent1>
      <a:accent2>
        <a:srgbClr val="C81F26"/>
      </a:accent2>
      <a:accent3>
        <a:srgbClr val="E3742A"/>
      </a:accent3>
      <a:accent4>
        <a:srgbClr val="8D1865"/>
      </a:accent4>
      <a:accent5>
        <a:srgbClr val="0093AF"/>
      </a:accent5>
      <a:accent6>
        <a:srgbClr val="564F43"/>
      </a:accent6>
      <a:hlink>
        <a:srgbClr val="0000FF"/>
      </a:hlink>
      <a:folHlink>
        <a:srgbClr val="D0175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028E0A545324341B264DC7DA167915B" ma:contentTypeVersion="14" ma:contentTypeDescription="Opprett et nytt dokument." ma:contentTypeScope="" ma:versionID="a40165d3aa01065793825556bfbbed14">
  <xsd:schema xmlns:xsd="http://www.w3.org/2001/XMLSchema" xmlns:xs="http://www.w3.org/2001/XMLSchema" xmlns:p="http://schemas.microsoft.com/office/2006/metadata/properties" xmlns:ns3="8275b18a-f293-4703-8ff9-4551665a0d53" xmlns:ns4="101d70e1-b8d6-4ce2-9028-246cec98cea2" targetNamespace="http://schemas.microsoft.com/office/2006/metadata/properties" ma:root="true" ma:fieldsID="9419731610fe9eb8d95e02fe4d077ea2" ns3:_="" ns4:_="">
    <xsd:import namespace="8275b18a-f293-4703-8ff9-4551665a0d53"/>
    <xsd:import namespace="101d70e1-b8d6-4ce2-9028-246cec98cea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OCR" minOccurs="0"/>
                <xsd:element ref="ns3:MediaService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75b18a-f293-4703-8ff9-4551665a0d5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1d70e1-b8d6-4ce2-9028-246cec98cea2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3" nillable="true" ma:displayName="Hash for deling av tips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4B09715-6432-4DC4-9C26-D8F9C5FA8B2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275b18a-f293-4703-8ff9-4551665a0d53"/>
    <ds:schemaRef ds:uri="101d70e1-b8d6-4ce2-9028-246cec98cea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8BC061B-1987-4658-9C6A-8200C6B4E82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9C429DF-05D0-416E-A96E-B0A8CDB45A33}">
  <ds:schemaRefs>
    <ds:schemaRef ds:uri="http://purl.org/dc/terms/"/>
    <ds:schemaRef ds:uri="http://schemas.openxmlformats.org/package/2006/metadata/core-properties"/>
    <ds:schemaRef ds:uri="http://purl.org/dc/dcmitype/"/>
    <ds:schemaRef ds:uri="8275b18a-f293-4703-8ff9-4551665a0d53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101d70e1-b8d6-4ce2-9028-246cec98cea2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851</TotalTime>
  <Words>1106</Words>
  <Application>Microsoft Office PowerPoint</Application>
  <PresentationFormat>Widescreen</PresentationFormat>
  <Paragraphs>141</Paragraphs>
  <Slides>15</Slides>
  <Notes>10</Notes>
  <HiddenSlides>0</HiddenSlides>
  <MMClips>0</MMClips>
  <ScaleCrop>false</ScaleCrop>
  <HeadingPairs>
    <vt:vector size="6" baseType="variant">
      <vt:variant>
        <vt:lpstr>Brukte skrifter</vt:lpstr>
      </vt:variant>
      <vt:variant>
        <vt:i4>7</vt:i4>
      </vt:variant>
      <vt:variant>
        <vt:lpstr>Tema</vt:lpstr>
      </vt:variant>
      <vt:variant>
        <vt:i4>2</vt:i4>
      </vt:variant>
      <vt:variant>
        <vt:lpstr>Lysbildetitler</vt:lpstr>
      </vt:variant>
      <vt:variant>
        <vt:i4>15</vt:i4>
      </vt:variant>
    </vt:vector>
  </HeadingPairs>
  <TitlesOfParts>
    <vt:vector size="24" baseType="lpstr">
      <vt:lpstr>ＭＳ Ｐゴシック</vt:lpstr>
      <vt:lpstr>Arial</vt:lpstr>
      <vt:lpstr>Avenir 35 Light</vt:lpstr>
      <vt:lpstr>Avenir 45 BookOblique</vt:lpstr>
      <vt:lpstr>Avenir 65 Medium</vt:lpstr>
      <vt:lpstr>Avenir 85 Heavy</vt:lpstr>
      <vt:lpstr>Calibri</vt:lpstr>
      <vt:lpstr>1_Office-tema</vt:lpstr>
      <vt:lpstr>VH PP-mal NY 4-13</vt:lpstr>
      <vt:lpstr>PowerPoint-presentasjon</vt:lpstr>
      <vt:lpstr>HYTTEMØTE FOR HYTTEGOLINGAR  Gol kommune  09.10.21  Gol skule aulaen</vt:lpstr>
      <vt:lpstr>VELKOMEN TIL HYTTEMØTE!</vt:lpstr>
      <vt:lpstr>Program for møtet:</vt:lpstr>
      <vt:lpstr>OPPSUMMERING FRÅ 2016 MØTET:</vt:lpstr>
      <vt:lpstr>OPPSUMMERING FRÅ 2017 MØTET:</vt:lpstr>
      <vt:lpstr>OPPSUMMERING FRÅ 2018 MØTET:</vt:lpstr>
      <vt:lpstr>OPPSUMMERING FRÅ 2019 MØTET:</vt:lpstr>
      <vt:lpstr>INFORMASJON FRÅ GOL KOMMUNE OG HALLINGDAL:</vt:lpstr>
      <vt:lpstr>KOMMUNALE TENESTER OG BEREDSKAP:</vt:lpstr>
      <vt:lpstr>KOMMUNAL STØTTE:</vt:lpstr>
      <vt:lpstr>AKTØRAR OG ARENAER:</vt:lpstr>
      <vt:lpstr>AKTIVITETAR:</vt:lpstr>
      <vt:lpstr>STATUS GOL:</vt:lpstr>
      <vt:lpstr>EIGEDOMSSKATT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Ulrikke Ytteborg</dc:creator>
  <cp:lastModifiedBy>Heidi Granli</cp:lastModifiedBy>
  <cp:revision>114</cp:revision>
  <dcterms:created xsi:type="dcterms:W3CDTF">2016-02-19T08:05:21Z</dcterms:created>
  <dcterms:modified xsi:type="dcterms:W3CDTF">2021-10-11T08:16:44Z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0x0101009028E0A545324341B264DC7DA167915B</vt:lpwstr>
  </property>
</Properties>
</file>