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sldIdLst>
    <p:sldId id="256" r:id="rId3"/>
    <p:sldId id="257" r:id="rId4"/>
    <p:sldId id="277" r:id="rId5"/>
    <p:sldId id="259" r:id="rId6"/>
    <p:sldId id="260" r:id="rId7"/>
    <p:sldId id="271" r:id="rId8"/>
    <p:sldId id="269" r:id="rId9"/>
    <p:sldId id="270" r:id="rId10"/>
    <p:sldId id="263" r:id="rId11"/>
    <p:sldId id="273" r:id="rId12"/>
    <p:sldId id="272" r:id="rId13"/>
    <p:sldId id="275" r:id="rId14"/>
    <p:sldId id="267" r:id="rId15"/>
    <p:sldId id="264" r:id="rId1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929494-8CF3-4B9D-816F-2DD4320EA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ACE38D9-50C4-4A38-B4D7-F29239935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B610CD6-CF79-4639-89C8-C8B1EF51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DA16-B0A2-4737-974C-40A5E8C5F735}" type="datetimeFigureOut">
              <a:rPr lang="nb-NO" smtClean="0"/>
              <a:t>12.10.2021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B79CE8D-1C17-4C26-B871-C6E37732D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686A7A2-BEB7-4872-A38A-8879490C6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6547-AA78-4129-8E80-3FA2C19F61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545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9A39D7-8ACE-483C-84C3-CCEB1742C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E8674C3-009B-42D6-BF94-BA353C4970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C700F88-6D66-4013-9757-D2CC72912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DA16-B0A2-4737-974C-40A5E8C5F735}" type="datetimeFigureOut">
              <a:rPr lang="nb-NO" smtClean="0"/>
              <a:t>12.10.2021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6651248-A823-43AC-AA78-F9A54DF3A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CF56785-3229-4799-AF00-C0693038A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6547-AA78-4129-8E80-3FA2C19F61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7859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A63C6150-EB27-4A13-93CF-500F55FC82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37BD614-3D75-4551-B82C-615E4645E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31EE3B5-115E-462C-B8E5-C43002E12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DA16-B0A2-4737-974C-40A5E8C5F735}" type="datetimeFigureOut">
              <a:rPr lang="nb-NO" smtClean="0"/>
              <a:t>12.10.2021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62FD4ED-6A7B-4380-B5FA-88F25ABA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24AC86D-B125-4B24-87A0-AC149C430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6547-AA78-4129-8E80-3FA2C19F61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894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AEAFDA16-B0A2-4737-974C-40A5E8C5F735}" type="datetimeFigureOut">
              <a:rPr lang="nb-NO" smtClean="0"/>
              <a:t>12.10.2021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C97F6547-AA78-4129-8E80-3FA2C19F61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6434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DA16-B0A2-4737-974C-40A5E8C5F735}" type="datetimeFigureOut">
              <a:rPr lang="nb-NO" smtClean="0"/>
              <a:t>12.10.2021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6547-AA78-4129-8E80-3FA2C19F61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6531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DA16-B0A2-4737-974C-40A5E8C5F735}" type="datetimeFigureOut">
              <a:rPr lang="nb-NO" smtClean="0"/>
              <a:t>12.10.2021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nb-NO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6547-AA78-4129-8E80-3FA2C19F61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6215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DA16-B0A2-4737-974C-40A5E8C5F735}" type="datetimeFigureOut">
              <a:rPr lang="nb-NO" smtClean="0"/>
              <a:t>12.10.2021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6547-AA78-4129-8E80-3FA2C19F61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2733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DA16-B0A2-4737-974C-40A5E8C5F735}" type="datetimeFigureOut">
              <a:rPr lang="nb-NO" smtClean="0"/>
              <a:t>12.10.2021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6547-AA78-4129-8E80-3FA2C19F61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2630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DA16-B0A2-4737-974C-40A5E8C5F735}" type="datetimeFigureOut">
              <a:rPr lang="nb-NO" smtClean="0"/>
              <a:t>12.10.2021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6547-AA78-4129-8E80-3FA2C19F61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55800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DA16-B0A2-4737-974C-40A5E8C5F735}" type="datetimeFigureOut">
              <a:rPr lang="nb-NO" smtClean="0"/>
              <a:t>12.10.2021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6547-AA78-4129-8E80-3FA2C19F61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8449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DA16-B0A2-4737-974C-40A5E8C5F735}" type="datetimeFigureOut">
              <a:rPr lang="nb-NO" smtClean="0"/>
              <a:t>12.10.2021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6547-AA78-4129-8E80-3FA2C19F61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3554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8648FF-0A85-4B2B-B249-A252CBB67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CBBA63D-3FA3-481A-AB98-E415E9ACA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157BD5D-2D24-4977-AE59-A40C43242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DA16-B0A2-4737-974C-40A5E8C5F735}" type="datetimeFigureOut">
              <a:rPr lang="nb-NO" smtClean="0"/>
              <a:t>12.10.2021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D10D6E8-95BF-4858-89DB-286F5501B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0063888-CD24-482D-8E56-97A28A5F5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6547-AA78-4129-8E80-3FA2C19F61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2854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DA16-B0A2-4737-974C-40A5E8C5F735}" type="datetimeFigureOut">
              <a:rPr lang="nb-NO" smtClean="0"/>
              <a:t>12.10.2021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6547-AA78-4129-8E80-3FA2C19F61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0138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a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DA16-B0A2-4737-974C-40A5E8C5F735}" type="datetimeFigureOut">
              <a:rPr lang="nb-NO" smtClean="0"/>
              <a:t>12.10.2021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6547-AA78-4129-8E80-3FA2C19F61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387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DA16-B0A2-4737-974C-40A5E8C5F735}" type="datetimeFigureOut">
              <a:rPr lang="nb-NO" smtClean="0"/>
              <a:t>12.10.2021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6547-AA78-4129-8E80-3FA2C19F61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03842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DA16-B0A2-4737-974C-40A5E8C5F735}" type="datetimeFigureOut">
              <a:rPr lang="nb-NO" smtClean="0"/>
              <a:t>12.10.2021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6547-AA78-4129-8E80-3FA2C19F61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3115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DA16-B0A2-4737-974C-40A5E8C5F735}" type="datetimeFigureOut">
              <a:rPr lang="nb-NO" smtClean="0"/>
              <a:t>12.10.2021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6547-AA78-4129-8E80-3FA2C19F61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51468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DA16-B0A2-4737-974C-40A5E8C5F735}" type="datetimeFigureOut">
              <a:rPr lang="nb-NO" smtClean="0"/>
              <a:t>12.10.2021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6547-AA78-4129-8E80-3FA2C19F61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29664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fo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DA16-B0A2-4737-974C-40A5E8C5F735}" type="datetimeFigureOut">
              <a:rPr lang="nb-NO" smtClean="0"/>
              <a:t>12.10.2021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6547-AA78-4129-8E80-3FA2C19F61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16281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DA16-B0A2-4737-974C-40A5E8C5F735}" type="datetimeFigureOut">
              <a:rPr lang="nb-NO" smtClean="0"/>
              <a:t>12.10.2021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6547-AA78-4129-8E80-3FA2C19F61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639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DA16-B0A2-4737-974C-40A5E8C5F735}" type="datetimeFigureOut">
              <a:rPr lang="nb-NO" smtClean="0"/>
              <a:t>12.10.2021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6547-AA78-4129-8E80-3FA2C19F61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3761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CE2487-6649-4197-A230-6EDF6275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6C40F6E-A154-45C0-98E6-F8315529E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C8A07FE-8332-4D90-852B-DB6172179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DA16-B0A2-4737-974C-40A5E8C5F735}" type="datetimeFigureOut">
              <a:rPr lang="nb-NO" smtClean="0"/>
              <a:t>12.10.2021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3D291F5-6A72-4ABE-AA82-A5B63ABAA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A6E91FD-7288-4BDF-9DAC-C2332CFAE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6547-AA78-4129-8E80-3FA2C19F61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1776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BBDF2E-0D23-4D25-B6BE-FD473B6F6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2F48009-6B59-4C3A-A99E-14AA04F0D3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682749D-4A3D-491A-A201-077051AE49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5695A9F-6B09-42A4-BC2A-067F7663C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DA16-B0A2-4737-974C-40A5E8C5F735}" type="datetimeFigureOut">
              <a:rPr lang="nb-NO" smtClean="0"/>
              <a:t>12.10.2021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DADD229-380C-44DB-B36C-9C4D03715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BC83E39-4499-4223-9466-B2E0EDE6F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6547-AA78-4129-8E80-3FA2C19F61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9033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BC1D7D8-5BC3-4605-B0CD-AF3EA433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F668CBD-BA57-4A69-A62A-F6E65D852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8C41093-9522-4089-B710-9CB5BBA52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13E78BF-B184-483F-A6A3-30C95A354D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2897F9E-CB57-488B-8C8B-015AC599C7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2383957-CD8F-42E8-BA04-6DE52DC37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DA16-B0A2-4737-974C-40A5E8C5F735}" type="datetimeFigureOut">
              <a:rPr lang="nb-NO" smtClean="0"/>
              <a:t>12.10.2021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D23D7FFE-0CC8-4639-9016-C41C2B625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8779D18-9325-40BE-81E3-024E1548B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6547-AA78-4129-8E80-3FA2C19F61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091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669078-5E6C-418E-B8F5-32B9ED57D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05C1F67-D692-4ABE-8F3D-1D3D10482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DA16-B0A2-4737-974C-40A5E8C5F735}" type="datetimeFigureOut">
              <a:rPr lang="nb-NO" smtClean="0"/>
              <a:t>12.10.2021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CE777BF-B66D-4149-84F0-AD978BABA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96AD07D-C41F-4FA7-97F9-39915F8E8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6547-AA78-4129-8E80-3FA2C19F61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5456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D976797-0D8B-40BF-AF33-3A9E3EDBC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DA16-B0A2-4737-974C-40A5E8C5F735}" type="datetimeFigureOut">
              <a:rPr lang="nb-NO" smtClean="0"/>
              <a:t>12.10.2021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DB01241-0359-4A90-991A-942EF172A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FACCD38-571B-409A-9946-C89DBEDB7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6547-AA78-4129-8E80-3FA2C19F61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0248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3CE2545-E466-4B80-A7C0-48C4C3182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E75564-BB13-47AB-B751-D7CE8A293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17E6F43-56E2-468D-B5AA-40A46049A5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E074EF1-BAEF-420B-823A-D6CD68851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DA16-B0A2-4737-974C-40A5E8C5F735}" type="datetimeFigureOut">
              <a:rPr lang="nb-NO" smtClean="0"/>
              <a:t>12.10.2021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4F41960-AADA-48E1-9717-B12DA8A12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5D12AD1-3990-474E-9E1D-43D36532A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6547-AA78-4129-8E80-3FA2C19F61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670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2CC2FB-2DCB-4171-AA4C-089C3A02B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C3C19EF0-56EF-4A0C-9537-94B11D603E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D02EB7B-9E0D-4DF2-8161-B1C84A7B20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9E2B81A-81EB-4D47-930D-B8001BBC8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DA16-B0A2-4737-974C-40A5E8C5F735}" type="datetimeFigureOut">
              <a:rPr lang="nb-NO" smtClean="0"/>
              <a:t>12.10.2021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0CEAC12-D5D4-4D16-8A96-123B22CA3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9D27428-3325-4BD7-B4A2-00FED4083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6547-AA78-4129-8E80-3FA2C19F61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4998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FF6A71A-ABCE-4189-BBA9-67AD8B847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11FD9A5-0351-4719-8D25-B1DC578FE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1DA292D-2C7D-422E-A3AB-4BA99CA1F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FDA16-B0A2-4737-974C-40A5E8C5F735}" type="datetimeFigureOut">
              <a:rPr lang="nb-NO" smtClean="0"/>
              <a:t>12.10.2021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E2016A4-714C-4696-876E-4217AD8DBB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26DE359-DC32-43DC-9F5F-2B1F0E093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F6547-AA78-4129-8E80-3FA2C19F61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1540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AEAFDA16-B0A2-4737-974C-40A5E8C5F735}" type="datetimeFigureOut">
              <a:rPr lang="nb-NO" smtClean="0"/>
              <a:t>12.10.2021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nb-NO"/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C97F6547-AA78-4129-8E80-3FA2C19F61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084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snø, utendørs, bil, himmel&#10;&#10;Automatisk generert beskrivelse">
            <a:extLst>
              <a:ext uri="{FF2B5EF4-FFF2-40B4-BE49-F238E27FC236}">
                <a16:creationId xmlns:a16="http://schemas.microsoft.com/office/drawing/2014/main" id="{2B8A4AD0-F158-431F-8251-F9E6E098C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1" b="14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92AE0CD-3874-4F27-836F-4A13D7B635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nb-NO" sz="4000" dirty="0"/>
              <a:t>Hyttegolingen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66FEBCC-D1B3-4F63-84BD-34E4AF3597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nb-NO" sz="2000" dirty="0"/>
              <a:t>Visit Gol AS</a:t>
            </a:r>
          </a:p>
          <a:p>
            <a:r>
              <a:rPr lang="nb-NO" sz="1300" i="1" dirty="0"/>
              <a:t>Helge Svarstad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ktangel 3">
            <a:extLst>
              <a:ext uri="{FF2B5EF4-FFF2-40B4-BE49-F238E27FC236}">
                <a16:creationId xmlns:a16="http://schemas.microsoft.com/office/drawing/2014/main" id="{102F8B67-0F96-47EB-AB54-0B3A75DC3859}"/>
              </a:ext>
            </a:extLst>
          </p:cNvPr>
          <p:cNvSpPr/>
          <p:nvPr/>
        </p:nvSpPr>
        <p:spPr>
          <a:xfrm rot="21391230">
            <a:off x="4433985" y="3994819"/>
            <a:ext cx="1476335" cy="356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HYTTEGOLING</a:t>
            </a: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2189006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2" name="Bilde 11" descr="Et bilde som inneholder himmel, utendørs, personer, person&#10;&#10;Automatisk generert beskrivelse">
            <a:extLst>
              <a:ext uri="{FF2B5EF4-FFF2-40B4-BE49-F238E27FC236}">
                <a16:creationId xmlns:a16="http://schemas.microsoft.com/office/drawing/2014/main" id="{2889D8E2-304B-4A4D-98CE-D96AAF660A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3" r="1" b="1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46" name="Freeform: Shape 45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5899B0-4856-45D7-9E7E-A2DDEBD99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9942" y="257032"/>
            <a:ext cx="3633746" cy="1588422"/>
          </a:xfrm>
        </p:spPr>
        <p:txBody>
          <a:bodyPr anchor="b">
            <a:normAutofit/>
          </a:bodyPr>
          <a:lstStyle/>
          <a:p>
            <a:r>
              <a:rPr lang="nb-NO" sz="2500" b="1" dirty="0">
                <a:latin typeface="Calibri" panose="020F0502020204030204"/>
                <a:ea typeface="+mn-ea"/>
                <a:cs typeface="+mn-cs"/>
              </a:rPr>
              <a:t>HOVEDARRANGØR AV</a:t>
            </a:r>
            <a:br>
              <a:rPr lang="nb-NO" sz="2500" b="1" dirty="0">
                <a:latin typeface="Calibri" panose="020F0502020204030204"/>
                <a:ea typeface="+mn-ea"/>
                <a:cs typeface="+mn-cs"/>
              </a:rPr>
            </a:br>
            <a:endParaRPr lang="nb-NO" sz="25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04D0F8E-7506-42B6-9595-53B5DA6BE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0125" y="1392572"/>
            <a:ext cx="3973380" cy="4580389"/>
          </a:xfrm>
        </p:spPr>
        <p:txBody>
          <a:bodyPr>
            <a:normAutofit/>
          </a:bodyPr>
          <a:lstStyle/>
          <a:p>
            <a:pPr marL="742950" lvl="1" indent="-28575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ova" panose="020B0504020202020204" pitchFamily="34" charset="0"/>
              <a:cs typeface="DokChampa" panose="020B0502040204020203" pitchFamily="34" charset="-34"/>
            </a:endParaRPr>
          </a:p>
          <a:p>
            <a:pPr marL="742950" lvl="1" indent="-28575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nb-NO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Nova" panose="020B0504020202020204" pitchFamily="34" charset="0"/>
                <a:cs typeface="DokChampa" panose="020B0502040204020203" pitchFamily="34" charset="-34"/>
              </a:rPr>
              <a:t>Goldagane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ova" panose="020B0504020202020204" pitchFamily="34" charset="0"/>
                <a:cs typeface="DokChampa" panose="020B0502040204020203" pitchFamily="34" charset="-34"/>
              </a:rPr>
              <a:t> 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ova" panose="020B0504020202020204" pitchFamily="34" charset="0"/>
                <a:cs typeface="DokChampa" panose="020B0502040204020203" pitchFamily="34" charset="-34"/>
              </a:rPr>
              <a:t>17-19 juli 2022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ova" panose="020B0504020202020204" pitchFamily="34" charset="0"/>
              <a:cs typeface="DokChampa" panose="020B0502040204020203" pitchFamily="34" charset="-34"/>
            </a:endParaRPr>
          </a:p>
          <a:p>
            <a:pPr marL="685800" marR="0" lvl="1" indent="-228600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ova" panose="020B0504020202020204" pitchFamily="34" charset="0"/>
                <a:cs typeface="DokChampa" panose="020B0502040204020203" pitchFamily="34" charset="-34"/>
              </a:rPr>
              <a:t> Fårefestivalen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ova" panose="020B0504020202020204" pitchFamily="34" charset="0"/>
                <a:cs typeface="DokChampa" panose="020B0502040204020203" pitchFamily="34" charset="-34"/>
              </a:rPr>
              <a:t>23-25 september 2022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ova" panose="020B0504020202020204" pitchFamily="34" charset="0"/>
              <a:cs typeface="DokChampa" panose="020B0502040204020203" pitchFamily="34" charset="-34"/>
            </a:endParaRPr>
          </a:p>
          <a:p>
            <a:pPr marL="685800" marR="0" lvl="1" indent="-228600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ova" panose="020B0504020202020204" pitchFamily="34" charset="0"/>
                <a:cs typeface="DokChampa" panose="020B0502040204020203" pitchFamily="34" charset="-34"/>
              </a:rPr>
              <a:t>Julegateåpning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nb-NO" sz="1200" dirty="0">
                <a:latin typeface="Arial Nova" panose="020B0504020202020204" pitchFamily="34" charset="0"/>
                <a:cs typeface="DokChampa" panose="020B0502040204020203" pitchFamily="34" charset="-34"/>
              </a:rPr>
              <a:t>20 november 2021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ova" panose="020B0504020202020204" pitchFamily="34" charset="0"/>
              <a:cs typeface="DokChampa" panose="020B0502040204020203" pitchFamily="34" charset="-34"/>
            </a:endParaRPr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1943498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3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Bilde 10" descr="Et bilde som inneholder tre, utendørs&#10;&#10;Automatisk generert beskrivelse">
            <a:extLst>
              <a:ext uri="{FF2B5EF4-FFF2-40B4-BE49-F238E27FC236}">
                <a16:creationId xmlns:a16="http://schemas.microsoft.com/office/drawing/2014/main" id="{E02FA8BA-FBB7-4B9A-BB0F-3DCD749DF4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" r="-2" b="3520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5" name="Plassholder for innhold 4" descr="Et bilde som inneholder person, himmel, utendørs, poserer&#10;&#10;Automatisk generert beskrivelse">
            <a:extLst>
              <a:ext uri="{FF2B5EF4-FFF2-40B4-BE49-F238E27FC236}">
                <a16:creationId xmlns:a16="http://schemas.microsoft.com/office/drawing/2014/main" id="{724BF4FA-D02D-4FE9-B029-94A05A795B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913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4" name="Bilde 13" descr="Et bilde som inneholder hest, utendørs, himmel, vogn&#10;&#10;Automatisk generert beskrivelse">
            <a:extLst>
              <a:ext uri="{FF2B5EF4-FFF2-40B4-BE49-F238E27FC236}">
                <a16:creationId xmlns:a16="http://schemas.microsoft.com/office/drawing/2014/main" id="{5A131FA8-DCCF-4BA3-B88B-35369E69B1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7" r="-3" b="12813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56" name="Freeform: Shape 55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8" name="Freeform: Shape 57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D52250A-7E29-48FB-816E-794A67301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nb-NO" sz="2800" dirty="0"/>
              <a:t>Andre arrangementer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0AE9AFD-DBD8-4428-AAB0-E349CDE28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r>
              <a:rPr lang="en-US" sz="1700" dirty="0" err="1"/>
              <a:t>Fakkeltur</a:t>
            </a:r>
            <a:r>
              <a:rPr lang="en-US" sz="1700" dirty="0"/>
              <a:t> </a:t>
            </a:r>
            <a:r>
              <a:rPr lang="en-US" sz="1700" dirty="0" err="1"/>
              <a:t>Golsfjellet</a:t>
            </a:r>
            <a:endParaRPr lang="en-US" sz="1700" dirty="0"/>
          </a:p>
          <a:p>
            <a:r>
              <a:rPr lang="en-US" sz="1700" dirty="0" err="1"/>
              <a:t>Slarverennet</a:t>
            </a:r>
            <a:r>
              <a:rPr lang="en-US" sz="1700" dirty="0"/>
              <a:t> </a:t>
            </a:r>
          </a:p>
          <a:p>
            <a:r>
              <a:rPr lang="en-US" sz="1700" dirty="0" err="1"/>
              <a:t>Vårdansen</a:t>
            </a:r>
            <a:r>
              <a:rPr lang="en-US" sz="1700" dirty="0"/>
              <a:t> </a:t>
            </a:r>
          </a:p>
          <a:p>
            <a:r>
              <a:rPr lang="en-US" sz="1700" dirty="0" err="1"/>
              <a:t>Vårslepp</a:t>
            </a:r>
            <a:endParaRPr lang="en-US" sz="1700" dirty="0"/>
          </a:p>
          <a:p>
            <a:r>
              <a:rPr lang="en-US" sz="1700" dirty="0"/>
              <a:t>NMK - </a:t>
            </a:r>
            <a:r>
              <a:rPr lang="en-US" sz="1700" dirty="0" err="1"/>
              <a:t>Goldagsløpet</a:t>
            </a:r>
            <a:r>
              <a:rPr lang="en-US" sz="1700" dirty="0"/>
              <a:t> </a:t>
            </a:r>
          </a:p>
          <a:p>
            <a:r>
              <a:rPr lang="en-US" sz="1700" dirty="0"/>
              <a:t>Gol IL sine </a:t>
            </a:r>
            <a:r>
              <a:rPr lang="en-US" sz="1700" dirty="0" err="1"/>
              <a:t>idrettsarrangementer</a:t>
            </a:r>
            <a:r>
              <a:rPr lang="en-US" sz="1700" dirty="0"/>
              <a:t> </a:t>
            </a:r>
          </a:p>
          <a:p>
            <a:r>
              <a:rPr lang="en-US" sz="1700" dirty="0"/>
              <a:t>Tour de Hallingdal </a:t>
            </a:r>
          </a:p>
          <a:p>
            <a:r>
              <a:rPr lang="en-US" sz="1700" dirty="0"/>
              <a:t>Hallingdal Ride Series</a:t>
            </a:r>
          </a:p>
          <a:p>
            <a:r>
              <a:rPr lang="en-US" sz="1700" dirty="0" err="1"/>
              <a:t>Julemarked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632503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A2DB58-D787-485A-86FE-2203B6A23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6008" y="629266"/>
            <a:ext cx="6903720" cy="167660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 dirty="0" err="1">
                <a:latin typeface="+mj-lt"/>
                <a:ea typeface="+mj-ea"/>
                <a:cs typeface="+mj-cs"/>
              </a:rPr>
              <a:t>Sosiale</a:t>
            </a:r>
            <a:r>
              <a:rPr lang="en-US" kern="1200" dirty="0"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latin typeface="+mj-lt"/>
                <a:ea typeface="+mj-ea"/>
                <a:cs typeface="+mj-cs"/>
              </a:rPr>
              <a:t>medier</a:t>
            </a:r>
            <a:endParaRPr lang="en-US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DA1F7-243F-4238-B2E5-D9BC0A53C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80" cy="6858000"/>
          </a:xfrm>
          <a:prstGeom prst="rect">
            <a:avLst/>
          </a:prstGeom>
          <a:solidFill>
            <a:srgbClr val="6C6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A7FC5E3B-10AB-47E5-A8FC-14E8B42CE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4632"/>
            <a:ext cx="3131819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Chat">
            <a:extLst>
              <a:ext uri="{FF2B5EF4-FFF2-40B4-BE49-F238E27FC236}">
                <a16:creationId xmlns:a16="http://schemas.microsoft.com/office/drawing/2014/main" id="{89F8C019-1179-4BB8-BADC-303CB6359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246155" y="803049"/>
            <a:ext cx="1635351" cy="1635351"/>
          </a:xfrm>
          <a:prstGeom prst="rect">
            <a:avLst/>
          </a:prstGeom>
        </p:spPr>
      </p:pic>
      <p:pic>
        <p:nvPicPr>
          <p:cNvPr id="11" name="Bilde 10" descr="Et bilde som inneholder utendørs, himmel, gress, tre&#10;&#10;Automatisk generert beskrivelse">
            <a:extLst>
              <a:ext uri="{FF2B5EF4-FFF2-40B4-BE49-F238E27FC236}">
                <a16:creationId xmlns:a16="http://schemas.microsoft.com/office/drawing/2014/main" id="{125C500D-927E-414F-A730-202B978FCAA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21" y="2558128"/>
            <a:ext cx="2125618" cy="1594214"/>
          </a:xfrm>
          <a:prstGeom prst="rect">
            <a:avLst/>
          </a:prstGeom>
        </p:spPr>
      </p:pic>
      <p:pic>
        <p:nvPicPr>
          <p:cNvPr id="15" name="Bilde 14" descr="Et bilde som inneholder gress, himmel, utendørs, fjell&#10;&#10;Automatisk generert beskrivelse">
            <a:extLst>
              <a:ext uri="{FF2B5EF4-FFF2-40B4-BE49-F238E27FC236}">
                <a16:creationId xmlns:a16="http://schemas.microsoft.com/office/drawing/2014/main" id="{9B8CBBAE-B9BF-4BA7-AD2B-897F453F89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40" y="4313208"/>
            <a:ext cx="2115380" cy="1586535"/>
          </a:xfrm>
          <a:prstGeom prst="rect">
            <a:avLst/>
          </a:prstGeom>
          <a:effectLst/>
        </p:spPr>
      </p:pic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517A80C-BE5D-49B0-A191-BD36C0394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007" y="2438400"/>
            <a:ext cx="6903721" cy="3785419"/>
          </a:xfrm>
        </p:spPr>
        <p:txBody>
          <a:bodyPr>
            <a:normAutofit/>
          </a:bodyPr>
          <a:lstStyle/>
          <a:p>
            <a:r>
              <a:rPr lang="nb-NO" sz="2000" dirty="0"/>
              <a:t>Visit Gol på Facebook og Instagram</a:t>
            </a:r>
          </a:p>
          <a:p>
            <a:r>
              <a:rPr lang="nb-NO" sz="2000" dirty="0"/>
              <a:t>Viktig informasjon og nyheter</a:t>
            </a:r>
          </a:p>
          <a:p>
            <a:r>
              <a:rPr lang="nb-NO" sz="2000" dirty="0"/>
              <a:t>Turtips og utvikling</a:t>
            </a:r>
          </a:p>
          <a:p>
            <a:r>
              <a:rPr lang="nb-NO" sz="2000" dirty="0"/>
              <a:t>Arrangementer </a:t>
            </a:r>
          </a:p>
          <a:p>
            <a:r>
              <a:rPr lang="nb-NO" sz="2000" dirty="0"/>
              <a:t>Tagg #visitgol for å bli </a:t>
            </a:r>
            <a:r>
              <a:rPr lang="nb-NO" sz="2000" dirty="0" err="1"/>
              <a:t>repostet</a:t>
            </a:r>
            <a:endParaRPr lang="nb-NO" sz="2000" dirty="0"/>
          </a:p>
          <a:p>
            <a:endParaRPr lang="nb-NO" sz="2000" dirty="0"/>
          </a:p>
          <a:p>
            <a:r>
              <a:rPr lang="nb-NO" sz="2000" dirty="0"/>
              <a:t>Hjemmeside: golinfo.no </a:t>
            </a:r>
          </a:p>
          <a:p>
            <a:r>
              <a:rPr lang="nb-NO" sz="2000" dirty="0"/>
              <a:t>Kvaskjerhallingdal.no</a:t>
            </a:r>
          </a:p>
          <a:p>
            <a:endParaRPr lang="nb-NO" sz="2000" dirty="0"/>
          </a:p>
          <a:p>
            <a:endParaRPr lang="nb-NO" sz="2000" dirty="0"/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1767620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D4DE9C7-EB84-4F95-8782-8646AC37C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kan vi gjøre for hyttegolingen?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835EE6C-A98C-48E8-A50B-3AAA6ADAE3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Helårsdestinasjon</a:t>
            </a:r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970DE558-FCE3-453B-85CA-2A49F4045961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755009" y="5125294"/>
            <a:ext cx="3450383" cy="155294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nb-NO" dirty="0"/>
              <a:t>Utvikle Gol som helårsdestinasjon med et levende sentrum! </a:t>
            </a:r>
          </a:p>
          <a:p>
            <a:pPr algn="ctr"/>
            <a:r>
              <a:rPr lang="nb-NO" dirty="0"/>
              <a:t>Tilby bredt utvalg av aktiviteter og utleie av utstyr</a:t>
            </a:r>
          </a:p>
          <a:p>
            <a:pPr algn="ctr"/>
            <a:r>
              <a:rPr lang="nb-NO" dirty="0"/>
              <a:t>Være handelssentrum i Hallingdal</a:t>
            </a:r>
          </a:p>
          <a:p>
            <a:pPr algn="ctr"/>
            <a:r>
              <a:rPr lang="nb-NO" dirty="0"/>
              <a:t>Tilby og videreutvikle arrangementer</a:t>
            </a:r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5A4E8C9F-BE31-4486-8073-023DB1444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b-NO" dirty="0">
                <a:solidFill>
                  <a:schemeClr val="accent4"/>
                </a:solidFill>
              </a:rPr>
              <a:t>Sommer</a:t>
            </a:r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44F34895-2A09-4090-A0EB-52D35ED9B0A4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568864" y="5109108"/>
            <a:ext cx="3119559" cy="145031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nb-NO" dirty="0"/>
              <a:t>Tipse om familievennlige vandre og sykkelturer</a:t>
            </a:r>
          </a:p>
          <a:p>
            <a:pPr algn="ctr"/>
            <a:r>
              <a:rPr lang="nb-NO" dirty="0"/>
              <a:t>Tilrettelegge for aktiviteter i sentrum og på fjellet</a:t>
            </a:r>
          </a:p>
          <a:p>
            <a:pPr algn="ctr"/>
            <a:r>
              <a:rPr lang="nb-NO" dirty="0"/>
              <a:t>Et godt tilbud av bading, fiske og vannaktiviteter</a:t>
            </a:r>
          </a:p>
          <a:p>
            <a:endParaRPr lang="nb-NO" dirty="0"/>
          </a:p>
        </p:txBody>
      </p:sp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02D88D47-3CD3-4870-97EA-DA1F7D7A3E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>
                <a:solidFill>
                  <a:schemeClr val="accent4"/>
                </a:solidFill>
              </a:rPr>
              <a:t>Vinter</a:t>
            </a:r>
          </a:p>
        </p:txBody>
      </p:sp>
      <p:sp>
        <p:nvSpPr>
          <p:cNvPr id="21" name="Plassholder for tekst 20">
            <a:extLst>
              <a:ext uri="{FF2B5EF4-FFF2-40B4-BE49-F238E27FC236}">
                <a16:creationId xmlns:a16="http://schemas.microsoft.com/office/drawing/2014/main" id="{3007044A-69F6-46CA-A0F4-1F4AEE091EBC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155295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nb-NO" dirty="0"/>
              <a:t>Være en del av skisporet.no og videreformidle skiinfo</a:t>
            </a:r>
          </a:p>
          <a:p>
            <a:pPr algn="ctr"/>
            <a:r>
              <a:rPr lang="nb-NO" dirty="0"/>
              <a:t>Godt utvalg av vinteraktiviteter</a:t>
            </a:r>
          </a:p>
          <a:p>
            <a:pPr algn="ctr"/>
            <a:r>
              <a:rPr lang="nb-NO" dirty="0"/>
              <a:t>Videreutvikle alpint og langrennstilbudet </a:t>
            </a:r>
          </a:p>
          <a:p>
            <a:pPr algn="ctr"/>
            <a:r>
              <a:rPr lang="nb-NO" dirty="0"/>
              <a:t>Satse på Gol om juleby og handelssentrum</a:t>
            </a:r>
          </a:p>
          <a:p>
            <a:endParaRPr lang="nb-NO" dirty="0"/>
          </a:p>
        </p:txBody>
      </p:sp>
      <p:pic>
        <p:nvPicPr>
          <p:cNvPr id="7" name="Plassholder for bilde 6" descr="Et bilde som inneholder himmel, utendørs, person, lekeplass&#10;&#10;Automatisk generert beskrivelse">
            <a:extLst>
              <a:ext uri="{FF2B5EF4-FFF2-40B4-BE49-F238E27FC236}">
                <a16:creationId xmlns:a16="http://schemas.microsoft.com/office/drawing/2014/main" id="{221FE4CA-A8C3-415A-9F2E-540214573F46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7" b="10747"/>
          <a:stretch>
            <a:fillRect/>
          </a:stretch>
        </p:blipFill>
        <p:spPr/>
      </p:pic>
      <p:pic>
        <p:nvPicPr>
          <p:cNvPr id="11" name="Plassholder for bilde 10" descr="Et bilde som inneholder snø, utendørs, natur, bakke&#10;&#10;Automatisk generert beskrivelse">
            <a:extLst>
              <a:ext uri="{FF2B5EF4-FFF2-40B4-BE49-F238E27FC236}">
                <a16:creationId xmlns:a16="http://schemas.microsoft.com/office/drawing/2014/main" id="{59AF7FF2-6C34-443D-8F5E-810C05FAB493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9" b="5619"/>
          <a:stretch>
            <a:fillRect/>
          </a:stretch>
        </p:blipFill>
        <p:spPr/>
      </p:pic>
      <p:pic>
        <p:nvPicPr>
          <p:cNvPr id="18" name="Plassholder for bilde 17" descr="Et bilde som inneholder himmel, utendørs, vann, tre&#10;&#10;Automatisk generert beskrivelse">
            <a:extLst>
              <a:ext uri="{FF2B5EF4-FFF2-40B4-BE49-F238E27FC236}">
                <a16:creationId xmlns:a16="http://schemas.microsoft.com/office/drawing/2014/main" id="{84656EEE-F45A-46F7-A2DA-6DA6AEF87C79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3" b="204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90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snø, himmel, utendørs, snowboard&#10;&#10;Automatisk generert beskrivelse">
            <a:extLst>
              <a:ext uri="{FF2B5EF4-FFF2-40B4-BE49-F238E27FC236}">
                <a16:creationId xmlns:a16="http://schemas.microsoft.com/office/drawing/2014/main" id="{CEDBC509-518E-477A-9246-19E43E968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9FECC4C-0B17-45F7-B944-73A2D726D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nb-NO" sz="4000" b="1">
                <a:latin typeface="Arial Nova Light" panose="020B0304020202020204" pitchFamily="34" charset="0"/>
              </a:rPr>
              <a:t>Hva kan vi gjøre på Gol for å øke DIN trivsel? </a:t>
            </a:r>
            <a:r>
              <a:rPr lang="nb-NO" sz="4000" b="1">
                <a:latin typeface="Arial Nova Light" panose="020B0304020202020204" pitchFamily="34" charset="0"/>
                <a:sym typeface="Wingdings" panose="05000000000000000000" pitchFamily="2" charset="2"/>
              </a:rPr>
              <a:t></a:t>
            </a:r>
            <a:endParaRPr lang="nb-NO" sz="4000" b="1" dirty="0">
              <a:latin typeface="Arial Nova Light" panose="020B03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995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Bilde 4" descr="Et bilde som inneholder gress, himmel, utendørs, sykkel&#10;&#10;Automatisk generert beskrivelse">
            <a:extLst>
              <a:ext uri="{FF2B5EF4-FFF2-40B4-BE49-F238E27FC236}">
                <a16:creationId xmlns:a16="http://schemas.microsoft.com/office/drawing/2014/main" id="{F717A8D1-20C2-4DEA-84F0-67ED6DFA01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2" b="-1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5830F3D-12CF-4D3B-8B44-0EDD058E5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7"/>
            <a:ext cx="3633746" cy="1588422"/>
          </a:xfrm>
        </p:spPr>
        <p:txBody>
          <a:bodyPr anchor="b">
            <a:normAutofit/>
          </a:bodyPr>
          <a:lstStyle/>
          <a:p>
            <a:r>
              <a:rPr lang="nb-NO" sz="3600" dirty="0"/>
              <a:t>Agenda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1C2DA0F-AE48-49F5-9A07-50C8F54F9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5767" y="2634019"/>
            <a:ext cx="4262629" cy="2700062"/>
          </a:xfrm>
        </p:spPr>
        <p:txBody>
          <a:bodyPr>
            <a:normAutofit/>
          </a:bodyPr>
          <a:lstStyle/>
          <a:p>
            <a:r>
              <a:rPr lang="nb-NO" sz="2000" dirty="0"/>
              <a:t>Hvor står Visit Gol i dag? </a:t>
            </a:r>
          </a:p>
          <a:p>
            <a:pPr lvl="1"/>
            <a:r>
              <a:rPr lang="nb-NO" sz="2000" dirty="0"/>
              <a:t>Hvem er vi?</a:t>
            </a:r>
          </a:p>
          <a:p>
            <a:pPr lvl="1"/>
            <a:r>
              <a:rPr lang="nb-NO" sz="2000" dirty="0"/>
              <a:t>Turistkontor </a:t>
            </a:r>
          </a:p>
          <a:p>
            <a:pPr lvl="1"/>
            <a:r>
              <a:rPr lang="nb-NO" sz="2000" dirty="0"/>
              <a:t>Aktiviteter &amp; arrangementer</a:t>
            </a:r>
          </a:p>
          <a:p>
            <a:pPr lvl="1"/>
            <a:r>
              <a:rPr lang="nb-NO" sz="2000" dirty="0"/>
              <a:t>Markedsføring </a:t>
            </a:r>
          </a:p>
          <a:p>
            <a:pPr lvl="1"/>
            <a:r>
              <a:rPr lang="nb-NO" sz="2000" dirty="0"/>
              <a:t>Utvikling av Gol som destinasjon </a:t>
            </a:r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2995157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Bilde 15" descr="Värikäs muste vedessä">
            <a:extLst>
              <a:ext uri="{FF2B5EF4-FFF2-40B4-BE49-F238E27FC236}">
                <a16:creationId xmlns:a16="http://schemas.microsoft.com/office/drawing/2014/main" id="{3EF7B89E-EEF4-43AF-84A5-A24B0904FE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1" t="9091" r="1551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6" name="Rectangle 3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E1851E4-93B0-451A-B8AA-19459CBDE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nb-NO" sz="2800"/>
              <a:t>Hvem er vi?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0DEB504-D591-4621-B9BA-079D42D22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6701510" cy="4297426"/>
          </a:xfrm>
        </p:spPr>
        <p:txBody>
          <a:bodyPr anchor="t">
            <a:normAutofit/>
          </a:bodyPr>
          <a:lstStyle/>
          <a:p>
            <a:pPr lvl="0"/>
            <a:r>
              <a:rPr lang="nb-NO" sz="1800" noProof="0" dirty="0"/>
              <a:t>Visit Gol er medlemsorganisasjonen for alle næringsdrivende i Gol </a:t>
            </a:r>
          </a:p>
          <a:p>
            <a:pPr lvl="0"/>
            <a:r>
              <a:rPr lang="nb-NO" sz="1800" noProof="0" dirty="0"/>
              <a:t>148 medlemsbedrifter i alle bransjer</a:t>
            </a:r>
          </a:p>
          <a:p>
            <a:pPr lvl="0"/>
            <a:r>
              <a:rPr lang="nb-NO" sz="1800" noProof="0" dirty="0"/>
              <a:t>2 fulltidsansatte + ferievikarer</a:t>
            </a:r>
          </a:p>
          <a:p>
            <a:pPr lvl="0"/>
            <a:r>
              <a:rPr lang="nb-NO" sz="1800" dirty="0"/>
              <a:t>V</a:t>
            </a:r>
            <a:r>
              <a:rPr lang="nb-NO" sz="1800" noProof="0" dirty="0" err="1"/>
              <a:t>ertskapsavtale</a:t>
            </a:r>
            <a:r>
              <a:rPr lang="nb-NO" sz="1800" dirty="0"/>
              <a:t> med</a:t>
            </a:r>
            <a:r>
              <a:rPr lang="nb-NO" sz="1800" noProof="0" dirty="0"/>
              <a:t> Gol kommune</a:t>
            </a:r>
          </a:p>
          <a:p>
            <a:pPr lvl="0"/>
            <a:r>
              <a:rPr lang="nb-NO" sz="1800" dirty="0"/>
              <a:t>Vi jobber med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b-NO" sz="1800" noProof="0" dirty="0"/>
              <a:t>Salg og markedsføring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b-NO" sz="1800" dirty="0"/>
              <a:t>Informasjonsformidling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b-NO" sz="1800" noProof="0" dirty="0"/>
              <a:t>Utvikle Gol som reisedestinasjon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b-NO" sz="1800" dirty="0"/>
              <a:t>Skaper aktiviteter og arrangementer </a:t>
            </a:r>
            <a:endParaRPr lang="nb-NO" sz="1800" noProof="0" dirty="0"/>
          </a:p>
          <a:p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116307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Bilde 10" descr="Et bilde som inneholder himmel, tre, utendørs, person&#10;&#10;Automatisk generert beskrivelse">
            <a:extLst>
              <a:ext uri="{FF2B5EF4-FFF2-40B4-BE49-F238E27FC236}">
                <a16:creationId xmlns:a16="http://schemas.microsoft.com/office/drawing/2014/main" id="{07E78113-645D-4F3E-9A88-D30C8B1318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83" r="-2" b="31341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9" name="Bilde 8" descr="Et bilde som inneholder himmel, gress, utendørs, fjell&#10;&#10;Automatisk generert beskrivelse">
            <a:extLst>
              <a:ext uri="{FF2B5EF4-FFF2-40B4-BE49-F238E27FC236}">
                <a16:creationId xmlns:a16="http://schemas.microsoft.com/office/drawing/2014/main" id="{D6D92E28-784B-40E3-9CB0-7A75394817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3" r="-2" b="-2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71" name="Freeform: Shape 70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527D1C2-98FF-44B2-8543-FAA96150C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7303"/>
            <a:ext cx="4832802" cy="1243584"/>
          </a:xfrm>
        </p:spPr>
        <p:txBody>
          <a:bodyPr>
            <a:normAutofit/>
          </a:bodyPr>
          <a:lstStyle/>
          <a:p>
            <a:r>
              <a:rPr lang="nb-NO" sz="3400" dirty="0"/>
              <a:t> </a:t>
            </a:r>
            <a:r>
              <a:rPr lang="nb-NO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HOVEDMÅL</a:t>
            </a:r>
            <a:r>
              <a:rPr lang="nb-NO" sz="3400" dirty="0"/>
              <a:t/>
            </a:r>
            <a:br>
              <a:rPr lang="nb-NO" sz="3400" dirty="0"/>
            </a:br>
            <a:r>
              <a:rPr lang="nb-NO" sz="3400" dirty="0"/>
              <a:t>– Folk til Gol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C0E6470-8E42-493A-85B0-58715DA9E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5639277" cy="3664351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Videreutvikle Gol som helårsdestinasjon, </a:t>
            </a:r>
            <a:r>
              <a:rPr kumimoji="0" lang="nb-NO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handelssentrum, næringsklynge og boområde.  </a:t>
            </a:r>
          </a:p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nb-NO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Øke Gol sin attraktivitet som hyttekommune og turistmål</a:t>
            </a:r>
          </a:p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nb-NO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Øke Gol sin attraktivitet som handelssentrum og næringsklynge</a:t>
            </a:r>
          </a:p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nb-NO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Øke Gol sin attraktivitet som bokommune</a:t>
            </a:r>
          </a:p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nb-NO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Videreutvikle Gol som en sterk regional, nasjonal og internasjonal merkevare</a:t>
            </a:r>
          </a:p>
          <a:p>
            <a:endParaRPr lang="nb-NO" sz="1300" dirty="0"/>
          </a:p>
        </p:txBody>
      </p:sp>
    </p:spTree>
    <p:extLst>
      <p:ext uri="{BB962C8B-B14F-4D97-AF65-F5344CB8AC3E}">
        <p14:creationId xmlns:p14="http://schemas.microsoft.com/office/powerpoint/2010/main" val="2436973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Bilde 12" descr="Et bilde som inneholder tekst, utendørs, bygning, sykkel&#10;&#10;Automatisk generert beskrivelse">
            <a:extLst>
              <a:ext uri="{FF2B5EF4-FFF2-40B4-BE49-F238E27FC236}">
                <a16:creationId xmlns:a16="http://schemas.microsoft.com/office/drawing/2014/main" id="{66A774B2-5A20-4093-BBCC-35659256E7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" r="3266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7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463FAA2-1F00-47B5-A471-179FC3CB5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3" y="365125"/>
            <a:ext cx="3822189" cy="1899912"/>
          </a:xfrm>
        </p:spPr>
        <p:txBody>
          <a:bodyPr>
            <a:normAutofit/>
          </a:bodyPr>
          <a:lstStyle/>
          <a:p>
            <a:r>
              <a:rPr lang="nb-NO" sz="4000" dirty="0"/>
              <a:t>Turistkontoret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4ABE4B-130B-4776-A3AC-8EF809A3D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057" y="2265037"/>
            <a:ext cx="3822189" cy="374276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nb-NO" sz="2000" dirty="0"/>
              <a:t>Helårsåpent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nb-NO" sz="2000" dirty="0"/>
              <a:t>Åpningstider </a:t>
            </a:r>
          </a:p>
          <a:p>
            <a:pPr lvl="2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b-NO" sz="1600" dirty="0"/>
              <a:t>Sommersesong </a:t>
            </a:r>
          </a:p>
          <a:p>
            <a:pPr lvl="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b-NO" sz="1600" dirty="0"/>
              <a:t>Mandag – søndag kl. 9 til 18 </a:t>
            </a:r>
          </a:p>
          <a:p>
            <a:pPr lvl="2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b-NO" sz="1600" dirty="0"/>
              <a:t>Vintersesong</a:t>
            </a:r>
          </a:p>
          <a:p>
            <a:pPr lvl="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b-NO" sz="1600" dirty="0"/>
              <a:t>Mandag – fredag 9 til 15</a:t>
            </a:r>
          </a:p>
          <a:p>
            <a:pPr>
              <a:lnSpc>
                <a:spcPct val="150000"/>
              </a:lnSpc>
            </a:pPr>
            <a:r>
              <a:rPr lang="nb-NO" sz="2000" dirty="0"/>
              <a:t>Salg i butikk og på nett</a:t>
            </a:r>
          </a:p>
          <a:p>
            <a:pPr>
              <a:lnSpc>
                <a:spcPct val="150000"/>
              </a:lnSpc>
            </a:pPr>
            <a:r>
              <a:rPr lang="nb-NO" sz="2000" dirty="0"/>
              <a:t>Utleie av utstyr</a:t>
            </a:r>
          </a:p>
          <a:p>
            <a:pPr>
              <a:lnSpc>
                <a:spcPct val="150000"/>
              </a:lnSpc>
            </a:pPr>
            <a:r>
              <a:rPr lang="nb-NO" sz="2000" dirty="0"/>
              <a:t>Informasjon og brosjyrer</a:t>
            </a:r>
          </a:p>
          <a:p>
            <a:pPr marL="0" indent="0">
              <a:buNone/>
            </a:pPr>
            <a:endParaRPr lang="nb-NO" sz="2000" dirty="0"/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1093597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Bilde 24" descr="Et bilde som inneholder skøyter, utendørs, person, himmel&#10;&#10;Automatisk generert beskrivelse">
            <a:extLst>
              <a:ext uri="{FF2B5EF4-FFF2-40B4-BE49-F238E27FC236}">
                <a16:creationId xmlns:a16="http://schemas.microsoft.com/office/drawing/2014/main" id="{E8D35E4F-5E42-45CB-9B4B-7FC7838D7F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5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15" name="Bilde 14" descr="Et bilde som inneholder tekst, tre, utendørs, skilt&#10;&#10;Automatisk generert beskrivelse">
            <a:extLst>
              <a:ext uri="{FF2B5EF4-FFF2-40B4-BE49-F238E27FC236}">
                <a16:creationId xmlns:a16="http://schemas.microsoft.com/office/drawing/2014/main" id="{A14C3645-D0C2-4794-878A-C0D93EACC6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r="1723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32" name="Freeform: Shape 31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5AC6D97-7E78-4F45-8AD4-DAA99E7EF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 err="1"/>
              <a:t>Aktivitetshub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i="1" dirty="0"/>
              <a:t>- </a:t>
            </a:r>
            <a:r>
              <a:rPr lang="en-US" sz="2800" i="1" dirty="0" err="1"/>
              <a:t>Hallingmo</a:t>
            </a:r>
            <a:endParaRPr lang="en-US" sz="2800" i="1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935F045-2B2B-4A85-98F8-2542624B9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2804504" cy="3918792"/>
          </a:xfrm>
        </p:spPr>
        <p:txBody>
          <a:bodyPr>
            <a:normAutofit/>
          </a:bodyPr>
          <a:lstStyle/>
          <a:p>
            <a:pPr>
              <a:buFont typeface="Wingdings 3" charset="2"/>
              <a:buChar char=""/>
            </a:pPr>
            <a:r>
              <a:rPr lang="nb-NO" sz="1700" dirty="0"/>
              <a:t>Frisbeegolf</a:t>
            </a:r>
          </a:p>
          <a:p>
            <a:pPr>
              <a:buFont typeface="Wingdings 3" charset="2"/>
              <a:buChar char=""/>
            </a:pPr>
            <a:r>
              <a:rPr lang="nb-NO" sz="1700" dirty="0"/>
              <a:t>Tennisbane</a:t>
            </a:r>
          </a:p>
          <a:p>
            <a:pPr>
              <a:buFont typeface="Wingdings 3" charset="2"/>
              <a:buChar char=""/>
            </a:pPr>
            <a:r>
              <a:rPr lang="nb-NO" sz="1700" dirty="0"/>
              <a:t>Skatebane</a:t>
            </a:r>
          </a:p>
          <a:p>
            <a:pPr>
              <a:buFont typeface="Wingdings 3" charset="2"/>
              <a:buChar char=""/>
            </a:pPr>
            <a:r>
              <a:rPr lang="nb-NO" sz="1700" dirty="0"/>
              <a:t>Pumptrack</a:t>
            </a:r>
          </a:p>
          <a:p>
            <a:pPr>
              <a:buFont typeface="Wingdings 3" charset="2"/>
              <a:buChar char=""/>
            </a:pPr>
            <a:r>
              <a:rPr lang="nb-NO" sz="1700" dirty="0"/>
              <a:t> Kommende flytsenter</a:t>
            </a:r>
          </a:p>
          <a:p>
            <a:pPr lvl="1">
              <a:buFont typeface="Wingdings 3" charset="2"/>
              <a:buChar char=""/>
            </a:pPr>
            <a:r>
              <a:rPr lang="nb-NO" sz="1700" dirty="0"/>
              <a:t>2 stier klare </a:t>
            </a:r>
          </a:p>
          <a:p>
            <a:pPr lvl="1">
              <a:buFont typeface="Wingdings 3" charset="2"/>
              <a:buChar char=""/>
            </a:pPr>
            <a:endParaRPr lang="nb-NO" sz="1700" dirty="0"/>
          </a:p>
          <a:p>
            <a:pPr marL="0" indent="0">
              <a:buNone/>
            </a:pPr>
            <a:r>
              <a:rPr lang="nb-NO" sz="1700" u="sng" dirty="0"/>
              <a:t>Sommertilbud</a:t>
            </a:r>
          </a:p>
          <a:p>
            <a:pPr>
              <a:buFont typeface="Wingdings 3" charset="2"/>
              <a:buChar char=""/>
            </a:pPr>
            <a:r>
              <a:rPr lang="nb-NO" sz="1700" dirty="0"/>
              <a:t>Turn i Basishallen, Gol IL</a:t>
            </a:r>
          </a:p>
          <a:p>
            <a:pPr>
              <a:buFont typeface="Wingdings 3" charset="2"/>
              <a:buChar char=""/>
            </a:pPr>
            <a:r>
              <a:rPr lang="nb-NO" sz="1700" dirty="0"/>
              <a:t>Husflidsaktiviteter I parken</a:t>
            </a:r>
          </a:p>
          <a:p>
            <a:pPr>
              <a:buFont typeface="Wingdings 3" charset="2"/>
              <a:buChar char=""/>
            </a:pPr>
            <a:r>
              <a:rPr lang="nb-NO" sz="1700" dirty="0"/>
              <a:t>Skatekurs</a:t>
            </a:r>
          </a:p>
          <a:p>
            <a:endParaRPr lang="nb-NO" sz="1700" dirty="0"/>
          </a:p>
        </p:txBody>
      </p:sp>
    </p:spTree>
    <p:extLst>
      <p:ext uri="{BB962C8B-B14F-4D97-AF65-F5344CB8AC3E}">
        <p14:creationId xmlns:p14="http://schemas.microsoft.com/office/powerpoint/2010/main" val="2023889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ammel sykkel parkert på landveien ved solnedgang">
            <a:extLst>
              <a:ext uri="{FF2B5EF4-FFF2-40B4-BE49-F238E27FC236}">
                <a16:creationId xmlns:a16="http://schemas.microsoft.com/office/drawing/2014/main" id="{39034228-7CE9-4128-BDB2-68169F455A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2339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5E61A71-C7EE-4EC3-A4BE-00455BFA9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 err="1"/>
              <a:t>Sykkelprosjekter</a:t>
            </a:r>
            <a:endParaRPr lang="en-US" sz="66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90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gress, utendørs, himmel, felt&#10;&#10;Automatisk generert beskrivelse">
            <a:extLst>
              <a:ext uri="{FF2B5EF4-FFF2-40B4-BE49-F238E27FC236}">
                <a16:creationId xmlns:a16="http://schemas.microsoft.com/office/drawing/2014/main" id="{600E251C-C6B0-4D8C-8592-EF554EB1A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" r="23" b="15391"/>
          <a:stretch/>
        </p:blipFill>
        <p:spPr>
          <a:xfrm>
            <a:off x="0" y="13812"/>
            <a:ext cx="12188932" cy="6857990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ED7BDC8-D649-4DC9-AC8D-ADE72861D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nb-NO" sz="3600" b="1"/>
              <a:t>Masterplan for terrengsykling</a:t>
            </a:r>
            <a:endParaRPr lang="nb-NO" sz="3600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9A95FD8-EA12-49B1-8A85-D0AC1A34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>
            <a:normAutofit/>
          </a:bodyPr>
          <a:lstStyle/>
          <a:p>
            <a:r>
              <a:rPr lang="nb-NO" sz="1400" dirty="0"/>
              <a:t>Tilrettelagte stier med drømmende utsikt </a:t>
            </a:r>
          </a:p>
          <a:p>
            <a:r>
              <a:rPr lang="nb-NO" sz="1400" dirty="0" err="1"/>
              <a:t>Gjuvarunden</a:t>
            </a:r>
            <a:r>
              <a:rPr lang="nb-NO" sz="1400" dirty="0"/>
              <a:t>, </a:t>
            </a:r>
            <a:r>
              <a:rPr lang="nb-NO" sz="1400" dirty="0" err="1"/>
              <a:t>Storefjellsrunden</a:t>
            </a:r>
            <a:r>
              <a:rPr lang="nb-NO" sz="1400" dirty="0"/>
              <a:t> og </a:t>
            </a:r>
            <a:r>
              <a:rPr lang="nb-NO" sz="1400" dirty="0" err="1"/>
              <a:t>Bekaren</a:t>
            </a:r>
            <a:r>
              <a:rPr lang="nb-NO" sz="1400" dirty="0"/>
              <a:t> ble skiltet og oppgradert høsten 2020</a:t>
            </a:r>
          </a:p>
          <a:p>
            <a:r>
              <a:rPr lang="nb-NO" sz="1400" dirty="0"/>
              <a:t>En rød og en blå flytsti i sentrum ble ferdigstilt høsten 2021</a:t>
            </a:r>
          </a:p>
          <a:p>
            <a:r>
              <a:rPr lang="nb-NO" sz="1400" dirty="0"/>
              <a:t>Sammenkobling av stinett Golsfjellet 2021-2022</a:t>
            </a:r>
          </a:p>
        </p:txBody>
      </p:sp>
    </p:spTree>
    <p:extLst>
      <p:ext uri="{BB962C8B-B14F-4D97-AF65-F5344CB8AC3E}">
        <p14:creationId xmlns:p14="http://schemas.microsoft.com/office/powerpoint/2010/main" val="1917572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sykkel, utendørs, parkert&#10;&#10;Automatisk generert beskrivelse">
            <a:extLst>
              <a:ext uri="{FF2B5EF4-FFF2-40B4-BE49-F238E27FC236}">
                <a16:creationId xmlns:a16="http://schemas.microsoft.com/office/drawing/2014/main" id="{2FE02F94-E5E2-4CFC-B3A6-22F69622C6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0" b="1074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5890844-8C67-40E1-8353-DEEF46668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nb-NO" sz="3600" dirty="0"/>
              <a:t>Gol by </a:t>
            </a:r>
            <a:r>
              <a:rPr lang="nb-NO" sz="3600" dirty="0" err="1"/>
              <a:t>bike</a:t>
            </a:r>
            <a:endParaRPr lang="nb-NO" sz="36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610FE1D-F8AB-4D2D-AD4F-EE49E27BD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8964" y="3429000"/>
            <a:ext cx="5005389" cy="3826449"/>
          </a:xfrm>
        </p:spPr>
        <p:txBody>
          <a:bodyPr anchor="ctr">
            <a:normAutofit/>
          </a:bodyPr>
          <a:lstStyle/>
          <a:p>
            <a:r>
              <a:rPr lang="nb-NO" sz="1400" dirty="0"/>
              <a:t>12 El bysykler + 10 manuelle</a:t>
            </a:r>
          </a:p>
          <a:p>
            <a:r>
              <a:rPr lang="nb-NO" sz="1400" dirty="0"/>
              <a:t>Leie av elsykkel 24/7 via </a:t>
            </a:r>
            <a:r>
              <a:rPr lang="nb-NO" sz="1400" dirty="0" err="1"/>
              <a:t>sharebike</a:t>
            </a:r>
            <a:r>
              <a:rPr lang="nb-NO" sz="1400" dirty="0"/>
              <a:t> appen</a:t>
            </a:r>
          </a:p>
          <a:p>
            <a:pPr lvl="1"/>
            <a:r>
              <a:rPr lang="nb-NO" sz="1400" dirty="0"/>
              <a:t>50 kr timen/250 kr døgnet</a:t>
            </a:r>
          </a:p>
          <a:p>
            <a:r>
              <a:rPr lang="nb-NO" sz="1400" dirty="0"/>
              <a:t>Servicestasjon og ladepunkt for alle elsykler utenfor turistkontoret</a:t>
            </a:r>
          </a:p>
          <a:p>
            <a:r>
              <a:rPr lang="nb-NO" sz="1400" dirty="0"/>
              <a:t>Lade og holdeplasser</a:t>
            </a:r>
          </a:p>
          <a:p>
            <a:pPr lvl="1"/>
            <a:r>
              <a:rPr lang="nb-NO" sz="1400" dirty="0"/>
              <a:t>Gol Turistkontor</a:t>
            </a:r>
          </a:p>
          <a:p>
            <a:pPr lvl="1"/>
            <a:r>
              <a:rPr lang="nb-NO" sz="1400" dirty="0"/>
              <a:t>Kremmartunet</a:t>
            </a:r>
          </a:p>
          <a:p>
            <a:pPr lvl="1"/>
            <a:r>
              <a:rPr lang="nb-NO" sz="1400" dirty="0"/>
              <a:t>Kjerstis Vin og Mathus</a:t>
            </a:r>
          </a:p>
          <a:p>
            <a:pPr lvl="1"/>
            <a:r>
              <a:rPr lang="nb-NO" sz="1400" dirty="0"/>
              <a:t>Gol Campingsenter</a:t>
            </a:r>
          </a:p>
          <a:p>
            <a:pPr lvl="1"/>
            <a:r>
              <a:rPr lang="nb-NO" sz="1400" dirty="0"/>
              <a:t>Gol Stasjon</a:t>
            </a:r>
          </a:p>
          <a:p>
            <a:pPr lvl="1"/>
            <a:endParaRPr lang="nb-NO" sz="1100" dirty="0"/>
          </a:p>
          <a:p>
            <a:pPr marL="457200" lvl="1" indent="0">
              <a:buNone/>
            </a:pPr>
            <a:endParaRPr lang="nb-NO" sz="1100" dirty="0"/>
          </a:p>
          <a:p>
            <a:endParaRPr lang="nb-NO" sz="1100" dirty="0"/>
          </a:p>
        </p:txBody>
      </p:sp>
    </p:spTree>
    <p:extLst>
      <p:ext uri="{BB962C8B-B14F-4D97-AF65-F5344CB8AC3E}">
        <p14:creationId xmlns:p14="http://schemas.microsoft.com/office/powerpoint/2010/main" val="189503018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-styrerom">
  <a:themeElements>
    <a:clrScheme name="Ion-styrerom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-styrer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-styrer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2111</TotalTime>
  <Words>416</Words>
  <Application>Microsoft Office PowerPoint</Application>
  <PresentationFormat>Widescreen</PresentationFormat>
  <Paragraphs>111</Paragraphs>
  <Slides>14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12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14</vt:i4>
      </vt:variant>
    </vt:vector>
  </HeadingPairs>
  <TitlesOfParts>
    <vt:vector size="28" baseType="lpstr">
      <vt:lpstr>Arial</vt:lpstr>
      <vt:lpstr>Arial Nova</vt:lpstr>
      <vt:lpstr>Arial Nova Light</vt:lpstr>
      <vt:lpstr>Calibri</vt:lpstr>
      <vt:lpstr>Calibri Light</vt:lpstr>
      <vt:lpstr>Century Gothic</vt:lpstr>
      <vt:lpstr>Courier New</vt:lpstr>
      <vt:lpstr>DokChampa</vt:lpstr>
      <vt:lpstr>Meiryo</vt:lpstr>
      <vt:lpstr>Times New Roman</vt:lpstr>
      <vt:lpstr>Wingdings</vt:lpstr>
      <vt:lpstr>Wingdings 3</vt:lpstr>
      <vt:lpstr>Office-tema</vt:lpstr>
      <vt:lpstr>Ion-styrerom</vt:lpstr>
      <vt:lpstr>Hyttegolingen</vt:lpstr>
      <vt:lpstr>Agenda</vt:lpstr>
      <vt:lpstr>Hvem er vi?</vt:lpstr>
      <vt:lpstr> HOVEDMÅL – Folk til Gol</vt:lpstr>
      <vt:lpstr>Turistkontoret</vt:lpstr>
      <vt:lpstr>Aktivitetshub  - Hallingmo</vt:lpstr>
      <vt:lpstr>Sykkelprosjekter</vt:lpstr>
      <vt:lpstr>Masterplan for terrengsykling</vt:lpstr>
      <vt:lpstr>Gol by bike</vt:lpstr>
      <vt:lpstr>HOVEDARRANGØR AV </vt:lpstr>
      <vt:lpstr>Andre arrangementer</vt:lpstr>
      <vt:lpstr>Sosiale medier</vt:lpstr>
      <vt:lpstr>Hva kan vi gjøre for hyttegolingen?</vt:lpstr>
      <vt:lpstr>Hva kan vi gjøre på Gol for å øke DIN trivsel?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Hyttegolingen</dc:title>
  <dc:creator>Tone Gåsbakk</dc:creator>
  <cp:lastModifiedBy>Heidi Granli</cp:lastModifiedBy>
  <cp:revision>19</cp:revision>
  <dcterms:created xsi:type="dcterms:W3CDTF">2021-10-01T08:34:49Z</dcterms:created>
  <dcterms:modified xsi:type="dcterms:W3CDTF">2021-10-12T08:25:19Z</dcterms:modified>
</cp:coreProperties>
</file>