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7"/>
  </p:notesMasterIdLst>
  <p:sldIdLst>
    <p:sldId id="256" r:id="rId2"/>
    <p:sldId id="262" r:id="rId3"/>
    <p:sldId id="257" r:id="rId4"/>
    <p:sldId id="258" r:id="rId5"/>
    <p:sldId id="259" r:id="rId6"/>
    <p:sldId id="265" r:id="rId7"/>
    <p:sldId id="260" r:id="rId8"/>
    <p:sldId id="263" r:id="rId9"/>
    <p:sldId id="264" r:id="rId10"/>
    <p:sldId id="261" r:id="rId11"/>
    <p:sldId id="266" r:id="rId12"/>
    <p:sldId id="267" r:id="rId13"/>
    <p:sldId id="268" r:id="rId14"/>
    <p:sldId id="269" r:id="rId15"/>
    <p:sldId id="279" r:id="rId16"/>
    <p:sldId id="287" r:id="rId17"/>
    <p:sldId id="272" r:id="rId18"/>
    <p:sldId id="273" r:id="rId19"/>
    <p:sldId id="274" r:id="rId20"/>
    <p:sldId id="277" r:id="rId21"/>
    <p:sldId id="280" r:id="rId22"/>
    <p:sldId id="282" r:id="rId23"/>
    <p:sldId id="281" r:id="rId24"/>
    <p:sldId id="285" r:id="rId25"/>
    <p:sldId id="286" r:id="rId2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E4432-BED1-4D36-B8C5-12E82171FDD8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5B990-FAC8-4B36-8AB0-5E7CEACA40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3434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F18CC-C055-44D4-9F49-6BE2C10C45B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046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F18CC-C055-44D4-9F49-6BE2C10C45B3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6997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F18CC-C055-44D4-9F49-6BE2C10C45B3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4030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F18CC-C055-44D4-9F49-6BE2C10C45B3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7179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F18CC-C055-44D4-9F49-6BE2C10C45B3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3800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F18CC-C055-44D4-9F49-6BE2C10C45B3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3262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3D0-BA64-4020-9369-851BD7496587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1005-156C-457E-ADCF-968C6AE315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7057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3D0-BA64-4020-9369-851BD7496587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1005-156C-457E-ADCF-968C6AE315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868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3D0-BA64-4020-9369-851BD7496587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1005-156C-457E-ADCF-968C6AE315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0325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3D0-BA64-4020-9369-851BD7496587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1005-156C-457E-ADCF-968C6AE315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0362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3D0-BA64-4020-9369-851BD7496587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1005-156C-457E-ADCF-968C6AE315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922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3D0-BA64-4020-9369-851BD7496587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1005-156C-457E-ADCF-968C6AE315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4436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3D0-BA64-4020-9369-851BD7496587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1005-156C-457E-ADCF-968C6AE315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384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3D0-BA64-4020-9369-851BD7496587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1005-156C-457E-ADCF-968C6AE315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619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3D0-BA64-4020-9369-851BD7496587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1005-156C-457E-ADCF-968C6AE315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2981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3D0-BA64-4020-9369-851BD7496587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1005-156C-457E-ADCF-968C6AE315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611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53D0-BA64-4020-9369-851BD7496587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1005-156C-457E-ADCF-968C6AE315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4559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53D0-BA64-4020-9369-851BD7496587}" type="datetimeFigureOut">
              <a:rPr lang="nb-NO" smtClean="0"/>
              <a:t>05.10.2019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61005-156C-457E-ADCF-968C6AE315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139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Revisjon av kommuneplanens arealdel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8" y="408814"/>
            <a:ext cx="943005" cy="108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7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Vidare</a:t>
            </a:r>
            <a:r>
              <a:rPr lang="nb-NO" dirty="0" smtClean="0"/>
              <a:t> prosess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Konsekvensutgreiing av </a:t>
            </a:r>
            <a:r>
              <a:rPr lang="nb-NO" dirty="0" err="1" smtClean="0"/>
              <a:t>resterande</a:t>
            </a:r>
            <a:r>
              <a:rPr lang="nb-NO" dirty="0" smtClean="0"/>
              <a:t> </a:t>
            </a:r>
            <a:r>
              <a:rPr lang="nb-NO" dirty="0" err="1" smtClean="0"/>
              <a:t>innspel</a:t>
            </a:r>
            <a:endParaRPr lang="nb-NO" dirty="0" smtClean="0"/>
          </a:p>
          <a:p>
            <a:r>
              <a:rPr lang="nb-NO" dirty="0" smtClean="0"/>
              <a:t>Utarbeiding av planleveranse</a:t>
            </a:r>
          </a:p>
          <a:p>
            <a:r>
              <a:rPr lang="nb-NO" dirty="0" smtClean="0"/>
              <a:t>1. gongs behandling</a:t>
            </a:r>
          </a:p>
          <a:p>
            <a:r>
              <a:rPr lang="nb-NO" dirty="0" err="1" smtClean="0"/>
              <a:t>Offentleg</a:t>
            </a:r>
            <a:r>
              <a:rPr lang="nb-NO" dirty="0" smtClean="0"/>
              <a:t> ettersyn</a:t>
            </a:r>
          </a:p>
          <a:p>
            <a:r>
              <a:rPr lang="nb-NO" dirty="0" smtClean="0"/>
              <a:t>Behandling av </a:t>
            </a:r>
            <a:r>
              <a:rPr lang="nb-NO" dirty="0" err="1" smtClean="0"/>
              <a:t>innspel</a:t>
            </a:r>
            <a:r>
              <a:rPr lang="nb-NO" dirty="0" smtClean="0"/>
              <a:t>, merknader og eventuelle </a:t>
            </a:r>
            <a:r>
              <a:rPr lang="nb-NO" dirty="0" err="1" smtClean="0"/>
              <a:t>motsegn</a:t>
            </a:r>
            <a:endParaRPr lang="nb-NO" dirty="0" smtClean="0"/>
          </a:p>
          <a:p>
            <a:r>
              <a:rPr lang="nb-NO" dirty="0" smtClean="0"/>
              <a:t>2. gongs behandling</a:t>
            </a:r>
          </a:p>
          <a:p>
            <a:r>
              <a:rPr lang="nb-NO" dirty="0" smtClean="0"/>
              <a:t>Sluttbehandling i kommunestyret </a:t>
            </a:r>
            <a:r>
              <a:rPr lang="nb-NO" dirty="0" err="1" smtClean="0"/>
              <a:t>forhåpentlegvis</a:t>
            </a:r>
            <a:r>
              <a:rPr lang="nb-NO" dirty="0" smtClean="0"/>
              <a:t> i løpet av 2021</a:t>
            </a:r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21" y="230188"/>
            <a:ext cx="568879" cy="65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3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294937"/>
              </p:ext>
            </p:extLst>
          </p:nvPr>
        </p:nvGraphicFramePr>
        <p:xfrm>
          <a:off x="4527550" y="1292225"/>
          <a:ext cx="766445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Acrobat Document" r:id="rId3" imgW="11344275" imgH="8019860" progId="AcroExch.Document.DC">
                  <p:embed/>
                </p:oleObj>
              </mc:Choice>
              <mc:Fallback>
                <p:oleObj name="Acrobat Document" r:id="rId3" imgW="11344275" imgH="80198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7550" y="1292225"/>
                        <a:ext cx="766445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Renovasjonsplass Golsfjellet aust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450464"/>
            <a:ext cx="7062216" cy="122542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nb-NO" dirty="0" smtClean="0"/>
              <a:t>Planen vart </a:t>
            </a:r>
            <a:r>
              <a:rPr lang="nb-NO" dirty="0" err="1" smtClean="0"/>
              <a:t>vedteke</a:t>
            </a:r>
            <a:r>
              <a:rPr lang="nb-NO" dirty="0" smtClean="0"/>
              <a:t> i kommunestyret 30.04.2019</a:t>
            </a:r>
          </a:p>
          <a:p>
            <a:r>
              <a:rPr lang="nb-NO" dirty="0" smtClean="0"/>
              <a:t>Ekspropriasjonssak pågår</a:t>
            </a:r>
          </a:p>
          <a:p>
            <a:r>
              <a:rPr lang="nb-NO" dirty="0" err="1" smtClean="0"/>
              <a:t>Håpar</a:t>
            </a:r>
            <a:r>
              <a:rPr lang="nb-NO" dirty="0" smtClean="0"/>
              <a:t> å </a:t>
            </a:r>
            <a:r>
              <a:rPr lang="nb-NO" dirty="0" err="1" smtClean="0"/>
              <a:t>vere</a:t>
            </a:r>
            <a:r>
              <a:rPr lang="nb-NO" dirty="0" smtClean="0"/>
              <a:t> ferdige i løpet av </a:t>
            </a:r>
            <a:r>
              <a:rPr lang="nb-NO" dirty="0" err="1" smtClean="0"/>
              <a:t>sommaren</a:t>
            </a:r>
            <a:r>
              <a:rPr lang="nb-NO" dirty="0" smtClean="0"/>
              <a:t> 2020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4" y="275674"/>
            <a:ext cx="645506" cy="74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0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Stadutviklingsprosjektet</a:t>
            </a:r>
            <a:r>
              <a:rPr lang="nb-NO" dirty="0"/>
              <a:t> </a:t>
            </a:r>
            <a:r>
              <a:rPr lang="nb-NO" dirty="0" smtClean="0"/>
              <a:t>for Gol tettstad</a:t>
            </a:r>
            <a:endParaRPr lang="nb-NO" dirty="0"/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 smtClean="0"/>
          </a:p>
        </p:txBody>
      </p:sp>
      <p:pic>
        <p:nvPicPr>
          <p:cNvPr id="1026" name="Bilde 1" descr="KOMMUNEVAPEN-GOL-F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7" y="310489"/>
            <a:ext cx="841371" cy="9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83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1" descr="KOMMUNEVAPEN-GOL-F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7" y="365125"/>
            <a:ext cx="841371" cy="9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   Bakgrunn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838199" y="1825625"/>
            <a:ext cx="10965874" cy="4351338"/>
          </a:xfrm>
        </p:spPr>
        <p:txBody>
          <a:bodyPr>
            <a:normAutofit fontScale="77500" lnSpcReduction="20000"/>
          </a:bodyPr>
          <a:lstStyle/>
          <a:p>
            <a:r>
              <a:rPr lang="nb-NO" dirty="0" smtClean="0"/>
              <a:t>Kommuneplanens samfunnsdel skisserer 4 hovudutfordringar fram mot 2031:</a:t>
            </a:r>
          </a:p>
          <a:p>
            <a:pPr>
              <a:buFontTx/>
              <a:buChar char="-"/>
            </a:pPr>
            <a:r>
              <a:rPr lang="nb-NO" dirty="0" err="1" smtClean="0"/>
              <a:t>Folketalsutvikling</a:t>
            </a:r>
            <a:r>
              <a:rPr lang="nb-NO" dirty="0" smtClean="0"/>
              <a:t>/folkehelse</a:t>
            </a:r>
          </a:p>
          <a:p>
            <a:pPr>
              <a:buFontTx/>
              <a:buChar char="-"/>
            </a:pPr>
            <a:r>
              <a:rPr lang="nb-NO" dirty="0" smtClean="0"/>
              <a:t>Miljø/klima</a:t>
            </a:r>
          </a:p>
          <a:p>
            <a:pPr>
              <a:buFontTx/>
              <a:buChar char="-"/>
            </a:pPr>
            <a:r>
              <a:rPr lang="nb-NO" dirty="0" smtClean="0"/>
              <a:t>Samfunnstryggleik</a:t>
            </a:r>
          </a:p>
          <a:p>
            <a:pPr>
              <a:buFontTx/>
              <a:buChar char="-"/>
            </a:pPr>
            <a:r>
              <a:rPr lang="nb-NO" dirty="0" smtClean="0"/>
              <a:t>Samferdsel og </a:t>
            </a:r>
            <a:r>
              <a:rPr lang="nb-NO" b="1" dirty="0" smtClean="0"/>
              <a:t>tettstadsutvikling</a:t>
            </a:r>
          </a:p>
          <a:p>
            <a:pPr marL="457200" lvl="1" indent="0">
              <a:buNone/>
            </a:pPr>
            <a:endParaRPr lang="nb-NO" dirty="0"/>
          </a:p>
          <a:p>
            <a:r>
              <a:rPr lang="nb-NO" dirty="0" smtClean="0"/>
              <a:t>Prosjektplan (</a:t>
            </a:r>
            <a:r>
              <a:rPr lang="nb-NO" dirty="0" err="1" smtClean="0"/>
              <a:t>vedteken</a:t>
            </a:r>
            <a:r>
              <a:rPr lang="nb-NO" dirty="0" smtClean="0"/>
              <a:t> av kommunestyret) </a:t>
            </a:r>
            <a:r>
              <a:rPr lang="nb-NO" dirty="0" err="1" smtClean="0"/>
              <a:t>byggjer</a:t>
            </a:r>
            <a:r>
              <a:rPr lang="nb-NO" dirty="0" smtClean="0"/>
              <a:t> </a:t>
            </a:r>
            <a:r>
              <a:rPr lang="nb-NO" dirty="0"/>
              <a:t>på </a:t>
            </a:r>
            <a:r>
              <a:rPr lang="nb-NO" dirty="0" smtClean="0"/>
              <a:t>3 sentrale punkt samfunnsdelen:</a:t>
            </a:r>
            <a:endParaRPr lang="nb-NO" dirty="0"/>
          </a:p>
          <a:p>
            <a:pPr>
              <a:buFontTx/>
              <a:buChar char="-"/>
            </a:pPr>
            <a:r>
              <a:rPr lang="nb-NO" dirty="0"/>
              <a:t>Gol sin plassering regionalt og nasjonalt – Gol skal ha </a:t>
            </a:r>
            <a:r>
              <a:rPr lang="nb-NO" dirty="0" err="1"/>
              <a:t>bykvalitetar</a:t>
            </a:r>
            <a:endParaRPr lang="nb-NO" dirty="0"/>
          </a:p>
          <a:p>
            <a:pPr>
              <a:buFontTx/>
              <a:buChar char="-"/>
            </a:pPr>
            <a:r>
              <a:rPr lang="nb-NO" dirty="0"/>
              <a:t>Næring og </a:t>
            </a:r>
            <a:r>
              <a:rPr lang="nb-NO" dirty="0" err="1"/>
              <a:t>arbeidsplassar</a:t>
            </a:r>
            <a:endParaRPr lang="nb-NO" dirty="0"/>
          </a:p>
          <a:p>
            <a:pPr>
              <a:buFontTx/>
              <a:buChar char="-"/>
            </a:pPr>
            <a:r>
              <a:rPr lang="nb-NO" dirty="0"/>
              <a:t>Folkehelse</a:t>
            </a:r>
          </a:p>
          <a:p>
            <a:pPr marL="457200" lvl="1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Buskerud fylkeskommune innvilga 200.000 til prosjekt med stadutvikling i Gol tettstad med vekt på </a:t>
            </a:r>
            <a:r>
              <a:rPr lang="nb-NO" dirty="0" err="1" smtClean="0"/>
              <a:t>auka</a:t>
            </a:r>
            <a:r>
              <a:rPr lang="nb-NO" dirty="0" smtClean="0"/>
              <a:t> tilrettelegging for sykkel og gode </a:t>
            </a:r>
            <a:r>
              <a:rPr lang="nb-NO" dirty="0" err="1" smtClean="0"/>
              <a:t>møteplassar</a:t>
            </a:r>
            <a:endParaRPr lang="nb-NO" dirty="0"/>
          </a:p>
          <a:p>
            <a:pPr>
              <a:buFontTx/>
              <a:buChar char="-"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60150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Prosjektets mål og organisering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1748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dirty="0" smtClean="0"/>
              <a:t>Mål:</a:t>
            </a:r>
          </a:p>
          <a:p>
            <a:r>
              <a:rPr lang="nb-NO" dirty="0" smtClean="0"/>
              <a:t>Skape gode </a:t>
            </a:r>
            <a:r>
              <a:rPr lang="nb-NO" dirty="0" err="1" smtClean="0"/>
              <a:t>møteplassar</a:t>
            </a:r>
            <a:r>
              <a:rPr lang="nb-NO" dirty="0" smtClean="0"/>
              <a:t> </a:t>
            </a:r>
          </a:p>
          <a:p>
            <a:r>
              <a:rPr lang="nb-NO" dirty="0" smtClean="0"/>
              <a:t>Tilrettelegge for gange gjennom </a:t>
            </a:r>
            <a:r>
              <a:rPr lang="nb-NO" dirty="0" err="1" smtClean="0"/>
              <a:t>samanhengande</a:t>
            </a:r>
            <a:r>
              <a:rPr lang="nb-NO" dirty="0" smtClean="0"/>
              <a:t> grøntstruktur</a:t>
            </a:r>
          </a:p>
          <a:p>
            <a:r>
              <a:rPr lang="nb-NO" dirty="0" smtClean="0"/>
              <a:t>Tilrettelegge for </a:t>
            </a:r>
            <a:r>
              <a:rPr lang="nb-NO" dirty="0" err="1" smtClean="0"/>
              <a:t>auka</a:t>
            </a:r>
            <a:r>
              <a:rPr lang="nb-NO" dirty="0" smtClean="0"/>
              <a:t> sykkelbruk</a:t>
            </a:r>
          </a:p>
          <a:p>
            <a:r>
              <a:rPr lang="nb-NO" dirty="0" smtClean="0"/>
              <a:t>Stimulere til </a:t>
            </a:r>
            <a:r>
              <a:rPr lang="nb-NO" dirty="0" err="1" smtClean="0"/>
              <a:t>meir</a:t>
            </a:r>
            <a:r>
              <a:rPr lang="nb-NO" dirty="0" smtClean="0"/>
              <a:t> næringsutvikling gjennom utvikling av teknisk infrastruktur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Organisering:</a:t>
            </a:r>
            <a:endParaRPr lang="nb-NO" dirty="0"/>
          </a:p>
          <a:p>
            <a:pPr>
              <a:buFontTx/>
              <a:buChar char="-"/>
            </a:pPr>
            <a:r>
              <a:rPr lang="nb-NO" dirty="0" smtClean="0"/>
              <a:t>Prosjektgruppe består av </a:t>
            </a:r>
            <a:r>
              <a:rPr lang="nb-NO" dirty="0" err="1" smtClean="0"/>
              <a:t>representantar</a:t>
            </a:r>
            <a:r>
              <a:rPr lang="nb-NO" dirty="0" smtClean="0"/>
              <a:t> </a:t>
            </a:r>
            <a:r>
              <a:rPr lang="nb-NO" dirty="0" err="1" smtClean="0"/>
              <a:t>frå</a:t>
            </a:r>
            <a:r>
              <a:rPr lang="nb-NO" dirty="0" smtClean="0"/>
              <a:t> kommunen </a:t>
            </a:r>
            <a:r>
              <a:rPr lang="nb-NO" dirty="0"/>
              <a:t>og </a:t>
            </a:r>
            <a:r>
              <a:rPr lang="nb-NO" dirty="0" smtClean="0"/>
              <a:t>næringslivet </a:t>
            </a:r>
            <a:endParaRPr lang="nb-NO" dirty="0"/>
          </a:p>
          <a:p>
            <a:pPr>
              <a:buFontTx/>
              <a:buChar char="-"/>
            </a:pPr>
            <a:r>
              <a:rPr lang="nb-NO" dirty="0"/>
              <a:t>Referansegruppe: Buskerud fylkeskommune, ungdomsrådet, </a:t>
            </a:r>
            <a:r>
              <a:rPr lang="nb-NO" dirty="0" err="1"/>
              <a:t>Råfu</a:t>
            </a:r>
            <a:r>
              <a:rPr lang="nb-NO" dirty="0"/>
              <a:t>, barn og unges representant, administrativt planforum, Gol </a:t>
            </a:r>
            <a:r>
              <a:rPr lang="nb-NO" dirty="0" smtClean="0"/>
              <a:t>skysstasjon</a:t>
            </a:r>
          </a:p>
          <a:p>
            <a:pPr>
              <a:buFontTx/>
              <a:buChar char="-"/>
            </a:pPr>
            <a:r>
              <a:rPr lang="nb-NO" dirty="0" err="1" smtClean="0"/>
              <a:t>Utval</a:t>
            </a:r>
            <a:r>
              <a:rPr lang="nb-NO" dirty="0" smtClean="0"/>
              <a:t> </a:t>
            </a:r>
            <a:r>
              <a:rPr lang="nb-NO" dirty="0"/>
              <a:t>for natur og næring </a:t>
            </a:r>
            <a:r>
              <a:rPr lang="nb-NO" dirty="0" smtClean="0"/>
              <a:t>er styringsgruppe og Formannskapet </a:t>
            </a:r>
            <a:r>
              <a:rPr lang="nb-NO" dirty="0"/>
              <a:t>er </a:t>
            </a:r>
            <a:r>
              <a:rPr lang="nb-NO" dirty="0" err="1"/>
              <a:t>prosjekteigar</a:t>
            </a:r>
            <a:endParaRPr lang="nb-NO" dirty="0"/>
          </a:p>
          <a:p>
            <a:pPr>
              <a:buFontTx/>
              <a:buChar char="-"/>
            </a:pPr>
            <a:endParaRPr lang="nb-NO" dirty="0"/>
          </a:p>
          <a:p>
            <a:endParaRPr lang="nb-NO" dirty="0"/>
          </a:p>
        </p:txBody>
      </p:sp>
      <p:pic>
        <p:nvPicPr>
          <p:cNvPr id="4" name="Bilde 1" descr="KOMMUNEVAPEN-GOL-F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84" y="365125"/>
            <a:ext cx="841371" cy="9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87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6843"/>
            <a:ext cx="10515600" cy="1110978"/>
          </a:xfrm>
        </p:spPr>
        <p:txBody>
          <a:bodyPr>
            <a:noAutofit/>
          </a:bodyPr>
          <a:lstStyle/>
          <a:p>
            <a:pPr algn="ctr"/>
            <a:r>
              <a:rPr lang="nb-NO" dirty="0" smtClean="0">
                <a:solidFill>
                  <a:prstClr val="black"/>
                </a:solidFill>
              </a:rPr>
              <a:t>Kjerneområdet for prosjektet</a:t>
            </a:r>
            <a:endParaRPr lang="nb-NO" dirty="0">
              <a:solidFill>
                <a:srgbClr val="0070C0"/>
              </a:solidFill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1026" name="Bilde 1" descr="KOMMUNEVAPEN-GOL-F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8" y="365125"/>
            <a:ext cx="841371" cy="9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305" y="917073"/>
            <a:ext cx="7972311" cy="568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8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56061" y="0"/>
            <a:ext cx="10515600" cy="1110978"/>
          </a:xfrm>
        </p:spPr>
        <p:txBody>
          <a:bodyPr>
            <a:noAutofit/>
          </a:bodyPr>
          <a:lstStyle/>
          <a:p>
            <a:pPr algn="ctr"/>
            <a:r>
              <a:rPr lang="nb-NO" dirty="0" smtClean="0">
                <a:solidFill>
                  <a:prstClr val="black"/>
                </a:solidFill>
              </a:rPr>
              <a:t>Områdereguleringsplan</a:t>
            </a:r>
            <a:endParaRPr lang="nb-NO" dirty="0">
              <a:solidFill>
                <a:srgbClr val="0070C0"/>
              </a:solidFill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1026" name="Bilde 1" descr="KOMMUNEVAPEN-GOL-F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8" y="365125"/>
            <a:ext cx="841371" cy="9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881" y="809082"/>
            <a:ext cx="9218101" cy="597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8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b-NO" sz="4400" dirty="0" smtClean="0"/>
              <a:t>Gol tettstad- i framtida?</a:t>
            </a:r>
            <a:endParaRPr lang="nb-NO" sz="4400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sz="half" idx="2"/>
          </p:nvPr>
        </p:nvSpPr>
        <p:spPr>
          <a:xfrm>
            <a:off x="7341326" y="1622221"/>
            <a:ext cx="4180114" cy="4554742"/>
          </a:xfrm>
        </p:spPr>
        <p:txBody>
          <a:bodyPr/>
          <a:lstStyle/>
          <a:p>
            <a:r>
              <a:rPr lang="nb-NO" dirty="0" smtClean="0"/>
              <a:t>Rekreasjonsområder/park</a:t>
            </a:r>
          </a:p>
          <a:p>
            <a:r>
              <a:rPr lang="nb-NO" dirty="0" smtClean="0"/>
              <a:t>Sykkelfelt?</a:t>
            </a:r>
          </a:p>
          <a:p>
            <a:r>
              <a:rPr lang="nb-NO" dirty="0" smtClean="0"/>
              <a:t>Bilfrie soner?</a:t>
            </a:r>
          </a:p>
          <a:p>
            <a:r>
              <a:rPr lang="nb-NO" dirty="0" err="1" smtClean="0"/>
              <a:t>Fleire</a:t>
            </a:r>
            <a:r>
              <a:rPr lang="nb-NO" dirty="0" smtClean="0"/>
              <a:t> aktivitetsområder?</a:t>
            </a:r>
          </a:p>
          <a:p>
            <a:r>
              <a:rPr lang="nb-NO" dirty="0" err="1" smtClean="0"/>
              <a:t>Butikkar</a:t>
            </a:r>
            <a:r>
              <a:rPr lang="nb-NO" dirty="0" smtClean="0"/>
              <a:t> </a:t>
            </a:r>
          </a:p>
          <a:p>
            <a:r>
              <a:rPr lang="nb-NO" dirty="0" err="1" smtClean="0"/>
              <a:t>Cafear</a:t>
            </a:r>
            <a:r>
              <a:rPr lang="nb-NO" dirty="0" smtClean="0"/>
              <a:t> og </a:t>
            </a:r>
            <a:r>
              <a:rPr lang="nb-NO" dirty="0" err="1" smtClean="0"/>
              <a:t>serveringsstader</a:t>
            </a:r>
            <a:endParaRPr lang="nb-NO" dirty="0"/>
          </a:p>
        </p:txBody>
      </p:sp>
      <p:pic>
        <p:nvPicPr>
          <p:cNvPr id="1026" name="Bilde 1" descr="KOMMUNEVAPEN-GOL-F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7" y="192794"/>
            <a:ext cx="841371" cy="9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22221"/>
            <a:ext cx="6344194" cy="475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6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Bilder </a:t>
            </a:r>
            <a:r>
              <a:rPr lang="nb-NO" dirty="0" err="1" smtClean="0"/>
              <a:t>frå</a:t>
            </a:r>
            <a:r>
              <a:rPr lang="nb-NO" dirty="0" smtClean="0"/>
              <a:t> Gol tettstad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3"/>
            <a:ext cx="5271076" cy="3953307"/>
          </a:xfrm>
        </p:spPr>
      </p:pic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5" name="Bilde 1" descr="KOMMUNEVAPEN-GOL-F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2" y="365125"/>
            <a:ext cx="841371" cy="9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1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Bilder </a:t>
            </a:r>
            <a:r>
              <a:rPr lang="nb-NO" dirty="0" err="1" smtClean="0"/>
              <a:t>frå</a:t>
            </a:r>
            <a:r>
              <a:rPr lang="nb-NO" dirty="0" smtClean="0"/>
              <a:t> Gol tettstad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5" name="Bilde 1" descr="KOMMUNEVAPEN-GOL-F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65" y="365125"/>
            <a:ext cx="841371" cy="9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lassholder for innhold 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059718"/>
            <a:ext cx="5181600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038307"/>
              </p:ext>
            </p:extLst>
          </p:nvPr>
        </p:nvGraphicFramePr>
        <p:xfrm>
          <a:off x="1183582" y="0"/>
          <a:ext cx="969523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Acrobat Document" r:id="rId3" imgW="32099155" imgH="22707410" progId="AcroExch.Document.DC">
                  <p:embed/>
                </p:oleObj>
              </mc:Choice>
              <mc:Fallback>
                <p:oleObj name="Acrobat Document" r:id="rId3" imgW="32099155" imgH="22707410" progId="AcroExch.Document.DC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3582" y="0"/>
                        <a:ext cx="969523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9" y="311752"/>
            <a:ext cx="724453" cy="83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1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Baksida av sentrumsvegen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5" name="Bilde 1" descr="KOMMUNEVAPEN-GOL-F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25" y="365125"/>
            <a:ext cx="841371" cy="9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96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   Analyse av dagens situasjon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0526" y="1320496"/>
            <a:ext cx="7659809" cy="5444098"/>
          </a:xfrm>
          <a:prstGeom prst="rect">
            <a:avLst/>
          </a:prstGeom>
        </p:spPr>
      </p:pic>
      <p:pic>
        <p:nvPicPr>
          <p:cNvPr id="6" name="Bilde 1" descr="KOMMUNEVAPEN-GOL-F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4" y="365125"/>
            <a:ext cx="841371" cy="9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26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755073" y="43351"/>
            <a:ext cx="10515600" cy="1325563"/>
          </a:xfrm>
        </p:spPr>
        <p:txBody>
          <a:bodyPr/>
          <a:lstStyle/>
          <a:p>
            <a:pPr algn="ctr"/>
            <a:r>
              <a:rPr lang="nb-NO" dirty="0" smtClean="0"/>
              <a:t>Trafikale </a:t>
            </a:r>
            <a:r>
              <a:rPr lang="nb-NO" dirty="0" err="1" smtClean="0"/>
              <a:t>utfordringar</a:t>
            </a:r>
            <a:endParaRPr lang="nb-NO" dirty="0"/>
          </a:p>
        </p:txBody>
      </p:sp>
      <p:pic>
        <p:nvPicPr>
          <p:cNvPr id="2" name="Plassholder for innhold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95302" y="1070798"/>
            <a:ext cx="7980218" cy="5611588"/>
          </a:xfrm>
          <a:prstGeom prst="rect">
            <a:avLst/>
          </a:prstGeom>
        </p:spPr>
      </p:pic>
      <p:pic>
        <p:nvPicPr>
          <p:cNvPr id="1026" name="Bilde 1" descr="KOMMUNEVAPEN-GOL-F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7" y="192794"/>
            <a:ext cx="841371" cy="9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5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2316" y="-597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nb-NO" dirty="0" smtClean="0"/>
              <a:t>Ideskissefigur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1026" name="Bilde 1" descr="KOMMUNEVAPEN-GOL-F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7" y="192794"/>
            <a:ext cx="841371" cy="9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807" y="1047012"/>
            <a:ext cx="8246226" cy="568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9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Vegen </a:t>
            </a:r>
            <a:r>
              <a:rPr lang="nb-NO" dirty="0" err="1" smtClean="0"/>
              <a:t>vidare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Me er </a:t>
            </a:r>
            <a:r>
              <a:rPr lang="nb-NO" dirty="0" err="1" smtClean="0"/>
              <a:t>no</a:t>
            </a:r>
            <a:r>
              <a:rPr lang="nb-NO" dirty="0" smtClean="0"/>
              <a:t> i ei analyse - og utgreiingsfase. Deretter går </a:t>
            </a:r>
            <a:r>
              <a:rPr lang="nb-NO" dirty="0" err="1" smtClean="0"/>
              <a:t>me</a:t>
            </a:r>
            <a:r>
              <a:rPr lang="nb-NO" dirty="0" smtClean="0"/>
              <a:t> over i ei fase med planlegging av tiltak og detaljprosjektering som skal ligge føre i løpet av 2020.</a:t>
            </a:r>
            <a:endParaRPr lang="nb-NO" dirty="0"/>
          </a:p>
          <a:p>
            <a:r>
              <a:rPr lang="nb-NO" dirty="0" smtClean="0"/>
              <a:t>Gjennomføring av tiltak (fase2) – 2021-2022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Finansiering:</a:t>
            </a:r>
          </a:p>
          <a:p>
            <a:pPr>
              <a:buFontTx/>
              <a:buChar char="-"/>
            </a:pPr>
            <a:r>
              <a:rPr lang="nb-NO" dirty="0" smtClean="0"/>
              <a:t>Infrastrukturfond Gol sentrum</a:t>
            </a:r>
          </a:p>
          <a:p>
            <a:pPr>
              <a:buFontTx/>
              <a:buChar char="-"/>
            </a:pPr>
            <a:r>
              <a:rPr lang="nb-NO" dirty="0" smtClean="0"/>
              <a:t>Ulike </a:t>
            </a:r>
            <a:r>
              <a:rPr lang="nb-NO" dirty="0" err="1" smtClean="0"/>
              <a:t>tilskotsordningar</a:t>
            </a:r>
            <a:endParaRPr lang="nb-NO" dirty="0" smtClean="0"/>
          </a:p>
          <a:p>
            <a:pPr>
              <a:buFontTx/>
              <a:buChar char="-"/>
            </a:pPr>
            <a:r>
              <a:rPr lang="nb-NO" dirty="0" smtClean="0"/>
              <a:t>Kommunale og fylkeskommunale </a:t>
            </a:r>
            <a:r>
              <a:rPr lang="nb-NO" dirty="0" err="1" smtClean="0"/>
              <a:t>midlar</a:t>
            </a:r>
            <a:endParaRPr lang="nb-NO" dirty="0"/>
          </a:p>
        </p:txBody>
      </p:sp>
      <p:pic>
        <p:nvPicPr>
          <p:cNvPr id="4" name="Bilde 1" descr="KOMMUNEVAPEN-GOL-F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58" y="365125"/>
            <a:ext cx="841371" cy="9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97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Sentrumsparken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5861" y="1343269"/>
            <a:ext cx="7017866" cy="5274541"/>
          </a:xfrm>
          <a:prstGeom prst="rect">
            <a:avLst/>
          </a:prstGeom>
        </p:spPr>
      </p:pic>
      <p:pic>
        <p:nvPicPr>
          <p:cNvPr id="4" name="Bilde 1" descr="KOMMUNEVAPEN-GOL-F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32" y="365125"/>
            <a:ext cx="841371" cy="9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97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Prosessen så langt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Planprogram </a:t>
            </a:r>
            <a:r>
              <a:rPr lang="nb-NO" dirty="0" err="1" smtClean="0"/>
              <a:t>vedteke</a:t>
            </a:r>
            <a:r>
              <a:rPr lang="nb-NO" dirty="0" smtClean="0"/>
              <a:t> 19. februar 2019</a:t>
            </a:r>
          </a:p>
          <a:p>
            <a:r>
              <a:rPr lang="nb-NO" dirty="0" smtClean="0"/>
              <a:t>Frist for </a:t>
            </a:r>
            <a:r>
              <a:rPr lang="nb-NO" dirty="0" err="1" smtClean="0"/>
              <a:t>innspel</a:t>
            </a:r>
            <a:r>
              <a:rPr lang="nb-NO" dirty="0" smtClean="0"/>
              <a:t> til kommuneplan var 23. april 2019</a:t>
            </a:r>
          </a:p>
          <a:p>
            <a:r>
              <a:rPr lang="nb-NO" dirty="0" smtClean="0"/>
              <a:t>Grovsiling av </a:t>
            </a:r>
            <a:r>
              <a:rPr lang="nb-NO" dirty="0" err="1" smtClean="0"/>
              <a:t>innspel</a:t>
            </a:r>
            <a:r>
              <a:rPr lang="nb-NO" dirty="0" smtClean="0"/>
              <a:t> blir behandla i formannskapet 31. oktober</a:t>
            </a:r>
          </a:p>
          <a:p>
            <a:r>
              <a:rPr lang="nb-NO" dirty="0" err="1" smtClean="0"/>
              <a:t>Resterande</a:t>
            </a:r>
            <a:r>
              <a:rPr lang="nb-NO" dirty="0" smtClean="0"/>
              <a:t> </a:t>
            </a:r>
            <a:r>
              <a:rPr lang="nb-NO" dirty="0" err="1" smtClean="0"/>
              <a:t>innspel</a:t>
            </a:r>
            <a:r>
              <a:rPr lang="nb-NO" dirty="0" smtClean="0"/>
              <a:t> vil bli </a:t>
            </a:r>
            <a:r>
              <a:rPr lang="nb-NO" dirty="0" err="1" smtClean="0"/>
              <a:t>konsekvensutgreidd</a:t>
            </a:r>
            <a:r>
              <a:rPr lang="nb-NO" dirty="0" smtClean="0"/>
              <a:t> før </a:t>
            </a:r>
            <a:r>
              <a:rPr lang="nb-NO" dirty="0" err="1" smtClean="0"/>
              <a:t>ein</a:t>
            </a:r>
            <a:r>
              <a:rPr lang="nb-NO" dirty="0" smtClean="0"/>
              <a:t> utarbeider forslag til kommuneplan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4" y="230188"/>
            <a:ext cx="686256" cy="7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2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Innspel</a:t>
            </a:r>
            <a:r>
              <a:rPr lang="nb-NO" dirty="0" smtClean="0"/>
              <a:t> til kommuneplan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/>
              <a:t>Totalt 60 </a:t>
            </a:r>
            <a:r>
              <a:rPr lang="nb-NO" dirty="0" err="1" smtClean="0"/>
              <a:t>innspel</a:t>
            </a:r>
            <a:endParaRPr lang="nb-NO" dirty="0" smtClean="0"/>
          </a:p>
          <a:p>
            <a:r>
              <a:rPr lang="nb-NO" dirty="0" smtClean="0"/>
              <a:t>58 </a:t>
            </a:r>
            <a:r>
              <a:rPr lang="nb-NO" dirty="0" err="1" smtClean="0"/>
              <a:t>arealinnspel</a:t>
            </a:r>
            <a:endParaRPr lang="nb-NO" dirty="0" smtClean="0"/>
          </a:p>
          <a:p>
            <a:pPr lvl="1"/>
            <a:r>
              <a:rPr lang="nb-NO" dirty="0" smtClean="0"/>
              <a:t>45 </a:t>
            </a:r>
            <a:r>
              <a:rPr lang="nb-NO" dirty="0" err="1" smtClean="0"/>
              <a:t>innspel</a:t>
            </a:r>
            <a:r>
              <a:rPr lang="nb-NO" dirty="0" smtClean="0"/>
              <a:t> om </a:t>
            </a:r>
            <a:r>
              <a:rPr lang="nb-NO" dirty="0" err="1" smtClean="0"/>
              <a:t>fritidsbustader</a:t>
            </a:r>
            <a:endParaRPr lang="nb-NO" dirty="0" smtClean="0"/>
          </a:p>
          <a:p>
            <a:pPr lvl="1"/>
            <a:r>
              <a:rPr lang="nb-NO" dirty="0" smtClean="0"/>
              <a:t>1 </a:t>
            </a:r>
            <a:r>
              <a:rPr lang="nb-NO" dirty="0" err="1" smtClean="0"/>
              <a:t>innspel</a:t>
            </a:r>
            <a:r>
              <a:rPr lang="nb-NO" dirty="0" smtClean="0"/>
              <a:t> om </a:t>
            </a:r>
            <a:r>
              <a:rPr lang="nb-NO" dirty="0" err="1" smtClean="0"/>
              <a:t>bustader</a:t>
            </a:r>
            <a:endParaRPr lang="nb-NO" dirty="0" smtClean="0"/>
          </a:p>
          <a:p>
            <a:pPr lvl="1"/>
            <a:r>
              <a:rPr lang="nb-NO" dirty="0" smtClean="0"/>
              <a:t>7 </a:t>
            </a:r>
            <a:r>
              <a:rPr lang="nb-NO" dirty="0" err="1" smtClean="0"/>
              <a:t>innspel</a:t>
            </a:r>
            <a:r>
              <a:rPr lang="nb-NO" dirty="0" smtClean="0"/>
              <a:t> om næring/kombinert næring og </a:t>
            </a:r>
            <a:r>
              <a:rPr lang="nb-NO" dirty="0" err="1" smtClean="0"/>
              <a:t>fritidsbustader</a:t>
            </a:r>
            <a:endParaRPr lang="nb-NO" dirty="0" smtClean="0"/>
          </a:p>
          <a:p>
            <a:pPr lvl="1"/>
            <a:r>
              <a:rPr lang="nb-NO" dirty="0" smtClean="0"/>
              <a:t>2 </a:t>
            </a:r>
            <a:r>
              <a:rPr lang="nb-NO" dirty="0" err="1" smtClean="0"/>
              <a:t>innspel</a:t>
            </a:r>
            <a:r>
              <a:rPr lang="nb-NO" dirty="0" smtClean="0"/>
              <a:t> om råstoffutvinning</a:t>
            </a:r>
          </a:p>
          <a:p>
            <a:pPr lvl="1"/>
            <a:r>
              <a:rPr lang="nb-NO" dirty="0" smtClean="0"/>
              <a:t>1 </a:t>
            </a:r>
            <a:r>
              <a:rPr lang="nb-NO" dirty="0" err="1" smtClean="0"/>
              <a:t>innspel</a:t>
            </a:r>
            <a:r>
              <a:rPr lang="nb-NO" dirty="0" smtClean="0"/>
              <a:t> om idrettsanlegg</a:t>
            </a:r>
          </a:p>
          <a:p>
            <a:pPr lvl="1"/>
            <a:r>
              <a:rPr lang="nb-NO" dirty="0" smtClean="0"/>
              <a:t>2 </a:t>
            </a:r>
            <a:r>
              <a:rPr lang="nb-NO" dirty="0" err="1" smtClean="0"/>
              <a:t>innspel</a:t>
            </a:r>
            <a:r>
              <a:rPr lang="nb-NO" dirty="0" smtClean="0"/>
              <a:t> om </a:t>
            </a:r>
            <a:r>
              <a:rPr lang="nb-NO" dirty="0" err="1" smtClean="0"/>
              <a:t>offentleg</a:t>
            </a:r>
            <a:r>
              <a:rPr lang="nb-NO" dirty="0" smtClean="0"/>
              <a:t>/privat </a:t>
            </a:r>
            <a:r>
              <a:rPr lang="nb-NO" dirty="0" err="1" smtClean="0"/>
              <a:t>tenesteyting</a:t>
            </a:r>
            <a:endParaRPr lang="nb-NO" dirty="0" smtClean="0"/>
          </a:p>
          <a:p>
            <a:r>
              <a:rPr lang="nb-NO" dirty="0" smtClean="0"/>
              <a:t>2 </a:t>
            </a:r>
            <a:r>
              <a:rPr lang="nb-NO" dirty="0" err="1" smtClean="0"/>
              <a:t>innspel</a:t>
            </a:r>
            <a:r>
              <a:rPr lang="nb-NO" dirty="0" smtClean="0"/>
              <a:t> som </a:t>
            </a:r>
            <a:r>
              <a:rPr lang="nb-NO" dirty="0" err="1" smtClean="0"/>
              <a:t>ikkje</a:t>
            </a:r>
            <a:r>
              <a:rPr lang="nb-NO" dirty="0" smtClean="0"/>
              <a:t> </a:t>
            </a:r>
            <a:r>
              <a:rPr lang="nb-NO" dirty="0" err="1" smtClean="0"/>
              <a:t>omhandlar</a:t>
            </a:r>
            <a:r>
              <a:rPr lang="nb-NO" dirty="0" smtClean="0"/>
              <a:t> areal</a:t>
            </a:r>
          </a:p>
          <a:p>
            <a:pPr lvl="1"/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1" y="193454"/>
            <a:ext cx="725859" cy="834452"/>
          </a:xfrm>
          <a:prstGeom prst="rect">
            <a:avLst/>
          </a:prstGeom>
        </p:spPr>
      </p:pic>
      <p:graphicFrame>
        <p:nvGraphicFramePr>
          <p:cNvPr id="7" name="Tabel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069422"/>
              </p:ext>
            </p:extLst>
          </p:nvPr>
        </p:nvGraphicFramePr>
        <p:xfrm>
          <a:off x="6895846" y="1825625"/>
          <a:ext cx="4457954" cy="911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2650">
                  <a:extLst>
                    <a:ext uri="{9D8B030D-6E8A-4147-A177-3AD203B41FA5}">
                      <a16:colId xmlns:a16="http://schemas.microsoft.com/office/drawing/2014/main" val="1892946021"/>
                    </a:ext>
                  </a:extLst>
                </a:gridCol>
                <a:gridCol w="951738">
                  <a:extLst>
                    <a:ext uri="{9D8B030D-6E8A-4147-A177-3AD203B41FA5}">
                      <a16:colId xmlns:a16="http://schemas.microsoft.com/office/drawing/2014/main" val="317163518"/>
                    </a:ext>
                  </a:extLst>
                </a:gridCol>
                <a:gridCol w="1233678">
                  <a:extLst>
                    <a:ext uri="{9D8B030D-6E8A-4147-A177-3AD203B41FA5}">
                      <a16:colId xmlns:a16="http://schemas.microsoft.com/office/drawing/2014/main" val="2427528244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4166209402"/>
                    </a:ext>
                  </a:extLst>
                </a:gridCol>
              </a:tblGrid>
              <a:tr h="321839">
                <a:tc gridSpan="4">
                  <a:txBody>
                    <a:bodyPr/>
                    <a:lstStyle/>
                    <a:p>
                      <a:pPr algn="l" fontAlgn="t"/>
                      <a:r>
                        <a:rPr lang="nb-NO" sz="2200" u="none" strike="noStrike" dirty="0">
                          <a:effectLst/>
                        </a:rPr>
                        <a:t>Total for </a:t>
                      </a:r>
                      <a:r>
                        <a:rPr lang="nb-NO" sz="2200" u="none" strike="noStrike" dirty="0" err="1" smtClean="0">
                          <a:effectLst/>
                        </a:rPr>
                        <a:t>fritidsbustader</a:t>
                      </a:r>
                      <a:endParaRPr lang="nb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nb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634670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algn="l" fontAlgn="t"/>
                      <a:r>
                        <a:rPr lang="nb-NO" sz="1100" u="none" strike="noStrike" dirty="0" smtClean="0">
                          <a:effectLst/>
                        </a:rPr>
                        <a:t>Nytt</a:t>
                      </a:r>
                      <a:r>
                        <a:rPr lang="nb-NO" sz="1100" u="none" strike="noStrike" baseline="0" dirty="0" smtClean="0">
                          <a:effectLst/>
                        </a:rPr>
                        <a:t> a</a:t>
                      </a:r>
                      <a:r>
                        <a:rPr lang="nb-NO" sz="1100" u="none" strike="noStrike" dirty="0" smtClean="0">
                          <a:effectLst/>
                        </a:rPr>
                        <a:t>real til</a:t>
                      </a:r>
                      <a:r>
                        <a:rPr lang="nb-NO" sz="1100" u="none" strike="noStrike" dirty="0">
                          <a:effectLst/>
                        </a:rPr>
                        <a:t/>
                      </a:r>
                      <a:br>
                        <a:rPr lang="nb-NO" sz="1100" u="none" strike="noStrike" dirty="0">
                          <a:effectLst/>
                        </a:rPr>
                      </a:br>
                      <a:r>
                        <a:rPr lang="nb-NO" sz="1100" u="none" strike="noStrike" dirty="0" err="1" smtClean="0">
                          <a:effectLst/>
                        </a:rPr>
                        <a:t>fritidsbustader</a:t>
                      </a:r>
                      <a:endParaRPr lang="nb-N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100" u="none" strike="noStrike" dirty="0" err="1">
                          <a:effectLst/>
                        </a:rPr>
                        <a:t>Antal</a:t>
                      </a:r>
                      <a:r>
                        <a:rPr lang="nb-NO" sz="1100" u="none" strike="noStrike" dirty="0">
                          <a:effectLst/>
                        </a:rPr>
                        <a:t> </a:t>
                      </a:r>
                      <a:r>
                        <a:rPr lang="nb-NO" sz="1100" u="none" strike="noStrike" dirty="0" smtClean="0">
                          <a:effectLst/>
                        </a:rPr>
                        <a:t>nye</a:t>
                      </a:r>
                      <a:r>
                        <a:rPr lang="nb-NO" sz="1100" u="none" strike="noStrike" dirty="0">
                          <a:effectLst/>
                        </a:rPr>
                        <a:t/>
                      </a:r>
                      <a:br>
                        <a:rPr lang="nb-NO" sz="1100" u="none" strike="noStrike" dirty="0">
                          <a:effectLst/>
                        </a:rPr>
                      </a:br>
                      <a:r>
                        <a:rPr lang="nb-NO" sz="1100" u="none" strike="noStrike" dirty="0" err="1" smtClean="0">
                          <a:effectLst/>
                        </a:rPr>
                        <a:t>fritidseiningar</a:t>
                      </a:r>
                      <a:endParaRPr lang="nb-N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100" u="none" strike="noStrike" dirty="0">
                          <a:effectLst/>
                        </a:rPr>
                        <a:t>Totalt </a:t>
                      </a:r>
                      <a:r>
                        <a:rPr lang="nb-NO" sz="1100" u="none" strike="noStrike" dirty="0" smtClean="0">
                          <a:effectLst/>
                        </a:rPr>
                        <a:t>areal alle </a:t>
                      </a:r>
                      <a:r>
                        <a:rPr lang="nb-NO" sz="1100" u="none" strike="noStrike" dirty="0" err="1">
                          <a:effectLst/>
                        </a:rPr>
                        <a:t>innspel</a:t>
                      </a:r>
                      <a:r>
                        <a:rPr lang="nb-NO" sz="1100" u="none" strike="noStrike" dirty="0">
                          <a:effectLst/>
                        </a:rPr>
                        <a:t> </a:t>
                      </a:r>
                      <a:br>
                        <a:rPr lang="nb-NO" sz="1100" u="none" strike="noStrike" dirty="0">
                          <a:effectLst/>
                        </a:rPr>
                      </a:br>
                      <a:r>
                        <a:rPr lang="nb-NO" sz="1100" u="none" strike="noStrike" dirty="0">
                          <a:effectLst/>
                        </a:rPr>
                        <a:t>(daa)</a:t>
                      </a:r>
                      <a:endParaRPr lang="nb-N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711433096"/>
                  </a:ext>
                </a:extLst>
              </a:tr>
              <a:tr h="173298"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u="none" strike="noStrike" dirty="0" smtClean="0">
                          <a:effectLst/>
                        </a:rPr>
                        <a:t>6337,5 daa</a:t>
                      </a:r>
                      <a:endParaRPr lang="nb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1100" u="none" strike="noStrike">
                          <a:effectLst/>
                        </a:rPr>
                        <a:t>1220</a:t>
                      </a:r>
                      <a:endParaRPr lang="nb-N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endParaRPr lang="nb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1100" u="none" strike="noStrike" dirty="0" smtClean="0">
                          <a:effectLst/>
                        </a:rPr>
                        <a:t>6965,2 daa</a:t>
                      </a:r>
                      <a:endParaRPr lang="nb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00865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99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Plassholder for innhold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596206"/>
              </p:ext>
            </p:extLst>
          </p:nvPr>
        </p:nvGraphicFramePr>
        <p:xfrm>
          <a:off x="1261745" y="-33782"/>
          <a:ext cx="9701213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Acrobat Document" r:id="rId3" imgW="32099155" imgH="22707410" progId="AcroExch.Document.DC">
                  <p:embed/>
                </p:oleObj>
              </mc:Choice>
              <mc:Fallback>
                <p:oleObj name="Acrobat Document" r:id="rId3" imgW="32099155" imgH="227074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61745" y="-33782"/>
                        <a:ext cx="9701213" cy="686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Bild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23" y="365125"/>
            <a:ext cx="744521" cy="8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3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Overordna </a:t>
            </a:r>
            <a:r>
              <a:rPr lang="nb-NO" dirty="0" err="1" smtClean="0"/>
              <a:t>føringar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Differensiert hyttebygging</a:t>
            </a:r>
          </a:p>
          <a:p>
            <a:r>
              <a:rPr lang="nb-NO" dirty="0" err="1" smtClean="0"/>
              <a:t>Leilegheitsbygg</a:t>
            </a:r>
            <a:r>
              <a:rPr lang="nb-NO" dirty="0" smtClean="0"/>
              <a:t> bør </a:t>
            </a:r>
            <a:r>
              <a:rPr lang="nb-NO" dirty="0" err="1" smtClean="0"/>
              <a:t>lokaliserast</a:t>
            </a:r>
            <a:r>
              <a:rPr lang="nb-NO" dirty="0" smtClean="0"/>
              <a:t> nær aktivitetsanlegg</a:t>
            </a:r>
          </a:p>
          <a:p>
            <a:r>
              <a:rPr lang="nb-NO" dirty="0" smtClean="0"/>
              <a:t>Fortetting og utviding fortrinnsvis </a:t>
            </a:r>
            <a:r>
              <a:rPr lang="nb-NO" dirty="0" err="1" smtClean="0"/>
              <a:t>eit</a:t>
            </a:r>
            <a:r>
              <a:rPr lang="nb-NO" dirty="0" smtClean="0"/>
              <a:t> prinsipp før bruk av </a:t>
            </a:r>
            <a:r>
              <a:rPr lang="nb-NO" dirty="0" err="1" smtClean="0"/>
              <a:t>jomfrueleg</a:t>
            </a:r>
            <a:r>
              <a:rPr lang="nb-NO" dirty="0" smtClean="0"/>
              <a:t> areal</a:t>
            </a:r>
          </a:p>
          <a:p>
            <a:r>
              <a:rPr lang="nb-NO" dirty="0" smtClean="0"/>
              <a:t>Omsynssone for friluftsliv/bevaring naturmiljø og </a:t>
            </a:r>
            <a:r>
              <a:rPr lang="nb-NO" dirty="0" err="1" smtClean="0"/>
              <a:t>markagrense</a:t>
            </a:r>
            <a:r>
              <a:rPr lang="nb-NO" dirty="0" smtClean="0"/>
              <a:t> </a:t>
            </a:r>
            <a:r>
              <a:rPr lang="nb-NO" dirty="0" err="1" smtClean="0"/>
              <a:t>vidareførast</a:t>
            </a:r>
            <a:endParaRPr lang="nb-NO" dirty="0" smtClean="0"/>
          </a:p>
          <a:p>
            <a:r>
              <a:rPr lang="nb-NO" dirty="0" smtClean="0"/>
              <a:t> Dyrka mark, innmarksbeite og </a:t>
            </a:r>
            <a:r>
              <a:rPr lang="nb-NO" dirty="0" err="1" smtClean="0"/>
              <a:t>stølsvollar</a:t>
            </a:r>
            <a:r>
              <a:rPr lang="nb-NO" dirty="0" smtClean="0"/>
              <a:t> skal </a:t>
            </a:r>
            <a:r>
              <a:rPr lang="nb-NO" dirty="0" err="1" smtClean="0"/>
              <a:t>bevarast</a:t>
            </a:r>
            <a:endParaRPr lang="nb-NO" dirty="0" smtClean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4" y="230188"/>
            <a:ext cx="686256" cy="7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8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Kriterium for grovsiling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Fjerne </a:t>
            </a:r>
            <a:r>
              <a:rPr lang="nb-NO" dirty="0" err="1" smtClean="0"/>
              <a:t>innspel</a:t>
            </a:r>
            <a:r>
              <a:rPr lang="nb-NO" dirty="0" smtClean="0"/>
              <a:t> som er i strid med:</a:t>
            </a:r>
          </a:p>
          <a:p>
            <a:pPr lvl="1"/>
            <a:r>
              <a:rPr lang="nb-NO" dirty="0" smtClean="0"/>
              <a:t>Dyrka mark eller innmarksbeite</a:t>
            </a:r>
          </a:p>
          <a:p>
            <a:pPr lvl="1"/>
            <a:r>
              <a:rPr lang="nb-NO" dirty="0" smtClean="0"/>
              <a:t>Omsynssone for friluftsliv/bevaring naturmiljø (H530 og 560)</a:t>
            </a:r>
          </a:p>
          <a:p>
            <a:pPr lvl="1"/>
            <a:r>
              <a:rPr lang="nb-NO" dirty="0" smtClean="0"/>
              <a:t>Omsynssone for friluftsliv, landskap/bevaring naturmiljø (H500 </a:t>
            </a:r>
            <a:r>
              <a:rPr lang="nb-NO" dirty="0" err="1" smtClean="0"/>
              <a:t>Markagrense</a:t>
            </a:r>
            <a:r>
              <a:rPr lang="nb-NO" dirty="0" smtClean="0"/>
              <a:t>)</a:t>
            </a:r>
          </a:p>
          <a:p>
            <a:pPr lvl="1"/>
            <a:r>
              <a:rPr lang="nb-NO" dirty="0" smtClean="0"/>
              <a:t>INON-område eller 1 km buffersone til INON-område</a:t>
            </a:r>
          </a:p>
          <a:p>
            <a:pPr lvl="1"/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4" y="238982"/>
            <a:ext cx="686256" cy="7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6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Kva bør </a:t>
            </a:r>
            <a:r>
              <a:rPr lang="nb-NO" dirty="0" err="1" smtClean="0"/>
              <a:t>vidareførast</a:t>
            </a:r>
            <a:r>
              <a:rPr lang="nb-NO" dirty="0" smtClean="0"/>
              <a:t> og kva bør </a:t>
            </a:r>
            <a:r>
              <a:rPr lang="nb-NO" dirty="0" err="1" smtClean="0"/>
              <a:t>endrast</a:t>
            </a:r>
            <a:r>
              <a:rPr lang="nb-NO" dirty="0" smtClean="0"/>
              <a:t>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Erfaringsmessig </a:t>
            </a:r>
            <a:r>
              <a:rPr lang="nb-NO" dirty="0" err="1" smtClean="0"/>
              <a:t>funkar</a:t>
            </a:r>
            <a:r>
              <a:rPr lang="nb-NO" dirty="0" smtClean="0"/>
              <a:t> </a:t>
            </a:r>
            <a:r>
              <a:rPr lang="nb-NO" dirty="0" err="1" smtClean="0"/>
              <a:t>gjeldande</a:t>
            </a:r>
            <a:r>
              <a:rPr lang="nb-NO" dirty="0" smtClean="0"/>
              <a:t> plan ganske godt</a:t>
            </a:r>
          </a:p>
          <a:p>
            <a:r>
              <a:rPr lang="nb-NO" dirty="0" err="1" smtClean="0"/>
              <a:t>Mykje</a:t>
            </a:r>
            <a:r>
              <a:rPr lang="nb-NO" dirty="0" smtClean="0"/>
              <a:t> i føresegnene kan </a:t>
            </a:r>
            <a:r>
              <a:rPr lang="nb-NO" dirty="0" err="1" smtClean="0"/>
              <a:t>truleg</a:t>
            </a:r>
            <a:r>
              <a:rPr lang="nb-NO" dirty="0" smtClean="0"/>
              <a:t> </a:t>
            </a:r>
            <a:r>
              <a:rPr lang="nb-NO" dirty="0" err="1" smtClean="0"/>
              <a:t>vidareførast</a:t>
            </a:r>
            <a:endParaRPr lang="nb-NO" dirty="0" smtClean="0"/>
          </a:p>
          <a:p>
            <a:r>
              <a:rPr lang="nb-NO" dirty="0" smtClean="0"/>
              <a:t>Fortetting vs. utviding/nye område</a:t>
            </a:r>
          </a:p>
          <a:p>
            <a:r>
              <a:rPr lang="nb-NO" dirty="0" smtClean="0"/>
              <a:t>Næring vs. </a:t>
            </a:r>
            <a:r>
              <a:rPr lang="nb-NO" dirty="0" err="1" smtClean="0"/>
              <a:t>fritidsbusetnad</a:t>
            </a:r>
            <a:r>
              <a:rPr lang="nb-NO" dirty="0" smtClean="0"/>
              <a:t> (varme vs. kalde senger)</a:t>
            </a:r>
          </a:p>
          <a:p>
            <a:r>
              <a:rPr lang="nb-NO" dirty="0" smtClean="0"/>
              <a:t>Moderne arkitektur</a:t>
            </a:r>
          </a:p>
          <a:p>
            <a:r>
              <a:rPr lang="nb-NO" dirty="0" smtClean="0"/>
              <a:t>Storleik på hytter</a:t>
            </a:r>
          </a:p>
          <a:p>
            <a:r>
              <a:rPr lang="nb-NO" dirty="0" smtClean="0"/>
              <a:t>Alternative energikjelder</a:t>
            </a:r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4" y="230188"/>
            <a:ext cx="686256" cy="7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Hytte som heilårsbustad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smtClean="0"/>
              <a:t>Kommunen har gjeve </a:t>
            </a:r>
            <a:r>
              <a:rPr lang="nb-NO" dirty="0" err="1" smtClean="0"/>
              <a:t>nokre</a:t>
            </a:r>
            <a:r>
              <a:rPr lang="nb-NO" dirty="0" smtClean="0"/>
              <a:t> </a:t>
            </a:r>
            <a:r>
              <a:rPr lang="nb-NO" dirty="0" err="1" smtClean="0"/>
              <a:t>dispensasjonar</a:t>
            </a:r>
            <a:r>
              <a:rPr lang="nb-NO" dirty="0" smtClean="0"/>
              <a:t> for å bruke hytte som heilårsbustad</a:t>
            </a:r>
          </a:p>
          <a:p>
            <a:r>
              <a:rPr lang="nb-NO" dirty="0" smtClean="0"/>
              <a:t>Bruksendring utløyser krav om søknad etter plan- og bygningslova § 20-1, bokstav d og dispensasjon etter </a:t>
            </a:r>
            <a:r>
              <a:rPr lang="nb-NO" dirty="0" err="1" smtClean="0"/>
              <a:t>pbl</a:t>
            </a:r>
            <a:r>
              <a:rPr lang="nb-NO" dirty="0" smtClean="0"/>
              <a:t> kapittel 19 </a:t>
            </a:r>
            <a:r>
              <a:rPr lang="nb-NO" dirty="0" err="1" smtClean="0"/>
              <a:t>frå</a:t>
            </a:r>
            <a:r>
              <a:rPr lang="nb-NO" dirty="0" smtClean="0"/>
              <a:t> kommuneplanens arealdel</a:t>
            </a:r>
          </a:p>
          <a:p>
            <a:r>
              <a:rPr lang="nb-NO" dirty="0" err="1" smtClean="0"/>
              <a:t>Føringar</a:t>
            </a:r>
            <a:r>
              <a:rPr lang="nb-NO" dirty="0" smtClean="0"/>
              <a:t> for bruk av hytte som heilårsbustad: </a:t>
            </a:r>
          </a:p>
          <a:p>
            <a:pPr lvl="1"/>
            <a:r>
              <a:rPr lang="nb-NO" dirty="0" smtClean="0"/>
              <a:t>Vatn og avløpsløysing skal tilfredsstille krav til heilårsbustad med dokumentasjon</a:t>
            </a:r>
          </a:p>
          <a:p>
            <a:pPr lvl="1"/>
            <a:r>
              <a:rPr lang="nb-NO" dirty="0" smtClean="0"/>
              <a:t>Tilkomst skal </a:t>
            </a:r>
            <a:r>
              <a:rPr lang="nb-NO" dirty="0" err="1" smtClean="0"/>
              <a:t>vere</a:t>
            </a:r>
            <a:r>
              <a:rPr lang="nb-NO" dirty="0" smtClean="0"/>
              <a:t> vinterbrøyta</a:t>
            </a:r>
          </a:p>
          <a:p>
            <a:pPr lvl="1"/>
            <a:r>
              <a:rPr lang="nb-NO" dirty="0" smtClean="0"/>
              <a:t>Ligg hytta </a:t>
            </a:r>
            <a:r>
              <a:rPr lang="nb-NO" dirty="0" err="1" smtClean="0"/>
              <a:t>innanfor</a:t>
            </a:r>
            <a:r>
              <a:rPr lang="nb-NO" dirty="0" smtClean="0"/>
              <a:t> bomveg skal nødvendige </a:t>
            </a:r>
            <a:r>
              <a:rPr lang="nb-NO" dirty="0" err="1" smtClean="0"/>
              <a:t>offentlege</a:t>
            </a:r>
            <a:r>
              <a:rPr lang="nb-NO" dirty="0" smtClean="0"/>
              <a:t> </a:t>
            </a:r>
            <a:r>
              <a:rPr lang="nb-NO" dirty="0" err="1" smtClean="0"/>
              <a:t>instansar</a:t>
            </a:r>
            <a:r>
              <a:rPr lang="nb-NO" dirty="0" smtClean="0"/>
              <a:t> (</a:t>
            </a:r>
            <a:r>
              <a:rPr lang="nb-NO" dirty="0" err="1" smtClean="0"/>
              <a:t>utrykningsetatar</a:t>
            </a:r>
            <a:r>
              <a:rPr lang="nb-NO" dirty="0" smtClean="0"/>
              <a:t>, </a:t>
            </a:r>
            <a:r>
              <a:rPr lang="nb-NO" dirty="0" err="1" smtClean="0"/>
              <a:t>heimetenester</a:t>
            </a:r>
            <a:r>
              <a:rPr lang="nb-NO" dirty="0" smtClean="0"/>
              <a:t> m. fl. ha gratis tilgang til nøkkel</a:t>
            </a:r>
          </a:p>
          <a:p>
            <a:pPr lvl="1"/>
            <a:r>
              <a:rPr lang="nb-NO" dirty="0" err="1" smtClean="0"/>
              <a:t>Søkjar</a:t>
            </a:r>
            <a:r>
              <a:rPr lang="nb-NO" dirty="0" smtClean="0"/>
              <a:t> må melde flytting i folkeregisteret</a:t>
            </a:r>
          </a:p>
          <a:p>
            <a:pPr lvl="1"/>
            <a:r>
              <a:rPr lang="nb-NO" dirty="0" smtClean="0"/>
              <a:t>Dispensasjon blir knytt til </a:t>
            </a:r>
            <a:r>
              <a:rPr lang="nb-NO" dirty="0" err="1" smtClean="0"/>
              <a:t>søkjar</a:t>
            </a:r>
            <a:r>
              <a:rPr lang="nb-NO" dirty="0" smtClean="0"/>
              <a:t>/</a:t>
            </a:r>
            <a:r>
              <a:rPr lang="nb-NO" dirty="0" err="1" smtClean="0"/>
              <a:t>søkjarar</a:t>
            </a:r>
            <a:r>
              <a:rPr lang="nb-NO" dirty="0" smtClean="0"/>
              <a:t> og </a:t>
            </a:r>
            <a:r>
              <a:rPr lang="nb-NO" dirty="0" err="1" smtClean="0"/>
              <a:t>ikkje</a:t>
            </a:r>
            <a:r>
              <a:rPr lang="nb-NO" dirty="0" smtClean="0"/>
              <a:t> </a:t>
            </a:r>
            <a:r>
              <a:rPr lang="nb-NO" dirty="0" err="1" smtClean="0"/>
              <a:t>eigedomen</a:t>
            </a:r>
            <a:endParaRPr lang="nb-NO" dirty="0" smtClean="0"/>
          </a:p>
          <a:p>
            <a:pPr lvl="1"/>
            <a:r>
              <a:rPr lang="nb-NO" dirty="0" smtClean="0"/>
              <a:t>Behandling av dispensasjon og bruksendring kan </a:t>
            </a:r>
            <a:r>
              <a:rPr lang="nb-NO" dirty="0" err="1" smtClean="0"/>
              <a:t>delegerast</a:t>
            </a:r>
            <a:r>
              <a:rPr lang="nb-NO" dirty="0" smtClean="0"/>
              <a:t> til administrasjonen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2" y="230188"/>
            <a:ext cx="557908" cy="6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</TotalTime>
  <Words>621</Words>
  <Application>Microsoft Office PowerPoint</Application>
  <PresentationFormat>Widescreen</PresentationFormat>
  <Paragraphs>131</Paragraphs>
  <Slides>25</Slides>
  <Notes>6</Notes>
  <HiddenSlides>0</HiddenSlides>
  <MMClips>0</MMClips>
  <ScaleCrop>false</ScaleCrop>
  <HeadingPairs>
    <vt:vector size="8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Office-tema</vt:lpstr>
      <vt:lpstr>Acrobat Document</vt:lpstr>
      <vt:lpstr>Revisjon av kommuneplanens arealdel</vt:lpstr>
      <vt:lpstr>PowerPoint-presentasjon</vt:lpstr>
      <vt:lpstr>Prosessen så langt</vt:lpstr>
      <vt:lpstr>Innspel til kommuneplan</vt:lpstr>
      <vt:lpstr>PowerPoint-presentasjon</vt:lpstr>
      <vt:lpstr>Overordna føringar</vt:lpstr>
      <vt:lpstr>Kriterium for grovsiling</vt:lpstr>
      <vt:lpstr>Kva bør vidareførast og kva bør endrast?</vt:lpstr>
      <vt:lpstr>Hytte som heilårsbustad</vt:lpstr>
      <vt:lpstr>Vidare prosess</vt:lpstr>
      <vt:lpstr>Renovasjonsplass Golsfjellet aust</vt:lpstr>
      <vt:lpstr>Stadutviklingsprosjektet for Gol tettstad</vt:lpstr>
      <vt:lpstr>   Bakgrunn</vt:lpstr>
      <vt:lpstr>Prosjektets mål og organisering</vt:lpstr>
      <vt:lpstr>Kjerneområdet for prosjektet</vt:lpstr>
      <vt:lpstr>Områdereguleringsplan</vt:lpstr>
      <vt:lpstr>Gol tettstad- i framtida?</vt:lpstr>
      <vt:lpstr>Bilder frå Gol tettstad</vt:lpstr>
      <vt:lpstr>Bilder frå Gol tettstad</vt:lpstr>
      <vt:lpstr>Baksida av sentrumsvegen</vt:lpstr>
      <vt:lpstr>   Analyse av dagens situasjon</vt:lpstr>
      <vt:lpstr>Trafikale utfordringar</vt:lpstr>
      <vt:lpstr>Ideskissefigur</vt:lpstr>
      <vt:lpstr>Vegen vidare</vt:lpstr>
      <vt:lpstr>Sentrumsparken</vt:lpstr>
    </vt:vector>
  </TitlesOfParts>
  <Company>IKT Hallingdal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Revisjon av kommuneplanens arealdel</dc:title>
  <dc:creator>Sander Lilleslett</dc:creator>
  <cp:lastModifiedBy>Heidi Granli</cp:lastModifiedBy>
  <cp:revision>41</cp:revision>
  <dcterms:created xsi:type="dcterms:W3CDTF">2019-09-25T13:53:42Z</dcterms:created>
  <dcterms:modified xsi:type="dcterms:W3CDTF">2019-10-05T12:52:31Z</dcterms:modified>
</cp:coreProperties>
</file>