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57" r:id="rId3"/>
    <p:sldId id="258" r:id="rId4"/>
    <p:sldId id="261" r:id="rId5"/>
    <p:sldId id="270" r:id="rId6"/>
    <p:sldId id="275" r:id="rId7"/>
    <p:sldId id="276" r:id="rId8"/>
    <p:sldId id="279" r:id="rId9"/>
    <p:sldId id="278" r:id="rId10"/>
    <p:sldId id="281" r:id="rId11"/>
    <p:sldId id="280" r:id="rId12"/>
    <p:sldId id="271" r:id="rId13"/>
    <p:sldId id="267" r:id="rId14"/>
    <p:sldId id="273" r:id="rId15"/>
    <p:sldId id="262" r:id="rId16"/>
    <p:sldId id="269" r:id="rId1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8916"/>
    <a:srgbClr val="C32920"/>
    <a:srgbClr val="73A247"/>
    <a:srgbClr val="0082BE"/>
    <a:srgbClr val="9A1D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0030" autoAdjust="0"/>
  </p:normalViewPr>
  <p:slideViewPr>
    <p:cSldViewPr snapToGrid="0">
      <p:cViewPr varScale="1">
        <p:scale>
          <a:sx n="55" d="100"/>
          <a:sy n="55" d="100"/>
        </p:scale>
        <p:origin x="1096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7BDC6-DBE6-4140-9449-D647BE25CFDA}" type="datetimeFigureOut">
              <a:rPr lang="nb-NO" smtClean="0"/>
              <a:t>03.10.2019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B0078-34F7-4820-BD69-D59004BA96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4205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11006-C02A-4C41-B55D-6F8A8FD3CEA6}" type="slidenum">
              <a:rPr lang="nb-NO" smtClean="0">
                <a:solidFill>
                  <a:prstClr val="black"/>
                </a:solidFill>
              </a:rPr>
              <a:pPr/>
              <a:t>1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933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B0078-34F7-4820-BD69-D59004BA96D3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1164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2376D-02B9-461E-BA7E-DA54A38443F3}" type="slidenum">
              <a:rPr lang="nn-NO" smtClean="0">
                <a:solidFill>
                  <a:prstClr val="black"/>
                </a:solidFill>
              </a:rPr>
              <a:pPr/>
              <a:t>2</a:t>
            </a:fld>
            <a:endParaRPr lang="nn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759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B0078-34F7-4820-BD69-D59004BA96D3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7525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B0078-34F7-4820-BD69-D59004BA96D3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1119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B0078-34F7-4820-BD69-D59004BA96D3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6066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B0078-34F7-4820-BD69-D59004BA96D3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6886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B0078-34F7-4820-BD69-D59004BA96D3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7405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B0078-34F7-4820-BD69-D59004BA96D3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2425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B0078-34F7-4820-BD69-D59004BA96D3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669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>
                <a:solidFill>
                  <a:prstClr val="black">
                    <a:tint val="75000"/>
                  </a:prstClr>
                </a:solidFill>
              </a:rPr>
              <a:t>29.01.16/Ulrikke Ytteborg</a:t>
            </a:r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960B-CAC2-4285-B0E2-4B1564A5AB1F}" type="slidenum">
              <a:rPr lang="nn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966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>
                <a:solidFill>
                  <a:prstClr val="black">
                    <a:tint val="75000"/>
                  </a:prstClr>
                </a:solidFill>
              </a:rPr>
              <a:t>29.01.16/Ulrikke Ytteborg</a:t>
            </a:r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960B-CAC2-4285-B0E2-4B1564A5AB1F}" type="slidenum">
              <a:rPr lang="nn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979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>
                <a:solidFill>
                  <a:prstClr val="black">
                    <a:tint val="75000"/>
                  </a:prstClr>
                </a:solidFill>
              </a:rPr>
              <a:t>29.01.16/Ulrikke Ytteborg</a:t>
            </a:r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960B-CAC2-4285-B0E2-4B1564A5AB1F}" type="slidenum">
              <a:rPr lang="nn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383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gendefinert oppset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896" y="4887913"/>
            <a:ext cx="639010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284" y="5976938"/>
            <a:ext cx="231986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tel 1"/>
          <p:cNvSpPr>
            <a:spLocks noGrp="1"/>
          </p:cNvSpPr>
          <p:nvPr>
            <p:ph type="title"/>
          </p:nvPr>
        </p:nvSpPr>
        <p:spPr>
          <a:xfrm>
            <a:off x="6006879" y="5117950"/>
            <a:ext cx="5670619" cy="421255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r">
              <a:defRPr sz="2400" b="0" i="0">
                <a:latin typeface="Avenir 85 Heavy"/>
                <a:cs typeface="Avenir 85 Heavy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22" name="Plassholder for tekst 14"/>
          <p:cNvSpPr>
            <a:spLocks noGrp="1"/>
          </p:cNvSpPr>
          <p:nvPr>
            <p:ph type="body" sz="quarter" idx="14"/>
          </p:nvPr>
        </p:nvSpPr>
        <p:spPr>
          <a:xfrm>
            <a:off x="6006880" y="5539205"/>
            <a:ext cx="5670616" cy="270767"/>
          </a:xfrm>
        </p:spPr>
        <p:txBody>
          <a:bodyPr>
            <a:normAutofit/>
          </a:bodyPr>
          <a:lstStyle>
            <a:lvl1pPr marL="0" indent="0" algn="r">
              <a:buNone/>
              <a:defRPr sz="1400" b="0" i="0">
                <a:latin typeface="Avenir 45 BookOblique"/>
                <a:cs typeface="Avenir 45 BookOblique"/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777973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gendefinert oppsett">
    <p:bg>
      <p:bgPr>
        <a:solidFill>
          <a:srgbClr val="E374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0517" y="-427038"/>
            <a:ext cx="6309784" cy="336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967" y="6249988"/>
            <a:ext cx="267546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601"/>
            <a:ext cx="12192000" cy="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601"/>
            <a:ext cx="12192000" cy="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601"/>
            <a:ext cx="12192000" cy="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4119563"/>
            <a:ext cx="12192000" cy="3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2040908" y="3418755"/>
            <a:ext cx="7540800" cy="75352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>
              <a:defRPr sz="4000" b="0" i="0">
                <a:solidFill>
                  <a:schemeClr val="bg1"/>
                </a:solidFill>
                <a:latin typeface="Avenir 85 Heavy"/>
                <a:cs typeface="Avenir 85 Heavy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8" name="Plassholder for tekst 14"/>
          <p:cNvSpPr>
            <a:spLocks noGrp="1"/>
          </p:cNvSpPr>
          <p:nvPr>
            <p:ph type="body" sz="quarter" idx="14"/>
          </p:nvPr>
        </p:nvSpPr>
        <p:spPr>
          <a:xfrm>
            <a:off x="2145118" y="4172283"/>
            <a:ext cx="7436591" cy="93811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FFFFFF"/>
                </a:solidFill>
                <a:latin typeface="Avenir 45 BookOblique"/>
                <a:cs typeface="Avenir 45 BookOblique"/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87374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gendefinert oppsett">
    <p:bg>
      <p:bgPr>
        <a:solidFill>
          <a:srgbClr val="0093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0517" y="-427038"/>
            <a:ext cx="6309784" cy="336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967" y="6249988"/>
            <a:ext cx="267546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601"/>
            <a:ext cx="12192000" cy="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601"/>
            <a:ext cx="12192000" cy="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601"/>
            <a:ext cx="12192000" cy="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4119563"/>
            <a:ext cx="12192000" cy="3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2040908" y="3418755"/>
            <a:ext cx="7540800" cy="75352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>
              <a:defRPr sz="4000" b="0" i="0">
                <a:solidFill>
                  <a:schemeClr val="bg1"/>
                </a:solidFill>
                <a:latin typeface="Avenir 85 Heavy"/>
                <a:cs typeface="Avenir 85 Heavy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8" name="Plassholder for tekst 14"/>
          <p:cNvSpPr>
            <a:spLocks noGrp="1"/>
          </p:cNvSpPr>
          <p:nvPr>
            <p:ph type="body" sz="quarter" idx="14"/>
          </p:nvPr>
        </p:nvSpPr>
        <p:spPr>
          <a:xfrm>
            <a:off x="2145118" y="4172283"/>
            <a:ext cx="7436591" cy="93811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FFFFFF"/>
                </a:solidFill>
                <a:latin typeface="Avenir 45 BookOblique"/>
                <a:cs typeface="Avenir 45 BookOblique"/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822284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gendefinert oppsett">
    <p:bg>
      <p:bgPr>
        <a:solidFill>
          <a:srgbClr val="AB3E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0517" y="-427038"/>
            <a:ext cx="6309784" cy="336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967" y="6249988"/>
            <a:ext cx="267546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601"/>
            <a:ext cx="12192000" cy="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601"/>
            <a:ext cx="12192000" cy="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601"/>
            <a:ext cx="12192000" cy="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4119563"/>
            <a:ext cx="12192000" cy="3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2040908" y="3418755"/>
            <a:ext cx="7540800" cy="75352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>
              <a:defRPr sz="4000" b="0" i="0">
                <a:solidFill>
                  <a:schemeClr val="bg1"/>
                </a:solidFill>
                <a:latin typeface="Avenir 85 Heavy"/>
                <a:cs typeface="Avenir 85 Heavy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8" name="Plassholder for tekst 14"/>
          <p:cNvSpPr>
            <a:spLocks noGrp="1"/>
          </p:cNvSpPr>
          <p:nvPr>
            <p:ph type="body" sz="quarter" idx="14"/>
          </p:nvPr>
        </p:nvSpPr>
        <p:spPr>
          <a:xfrm>
            <a:off x="2145118" y="4172283"/>
            <a:ext cx="7436591" cy="93811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FFFFFF"/>
                </a:solidFill>
                <a:latin typeface="Avenir 45 BookOblique"/>
                <a:cs typeface="Avenir 45 BookOblique"/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839323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gendefinert oppset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0517" y="-427038"/>
            <a:ext cx="6309784" cy="336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967" y="6249988"/>
            <a:ext cx="267546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601"/>
            <a:ext cx="12192000" cy="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601"/>
            <a:ext cx="12192000" cy="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601"/>
            <a:ext cx="12192000" cy="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4119563"/>
            <a:ext cx="12192000" cy="3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2040908" y="3418755"/>
            <a:ext cx="7540800" cy="75352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>
              <a:defRPr sz="4000" b="0" i="0">
                <a:solidFill>
                  <a:schemeClr val="bg1"/>
                </a:solidFill>
                <a:latin typeface="Avenir 85 Heavy"/>
                <a:cs typeface="Avenir 85 Heavy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8" name="Plassholder for tekst 14"/>
          <p:cNvSpPr>
            <a:spLocks noGrp="1"/>
          </p:cNvSpPr>
          <p:nvPr>
            <p:ph type="body" sz="quarter" idx="14"/>
          </p:nvPr>
        </p:nvSpPr>
        <p:spPr>
          <a:xfrm>
            <a:off x="2145118" y="4172283"/>
            <a:ext cx="7436591" cy="93811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FFFFFF"/>
                </a:solidFill>
                <a:latin typeface="Avenir 45 BookOblique"/>
                <a:cs typeface="Avenir 45 BookOblique"/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304481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gendefinert oppset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0517" y="-427038"/>
            <a:ext cx="6309784" cy="336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967" y="6249988"/>
            <a:ext cx="267546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601"/>
            <a:ext cx="12192000" cy="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601"/>
            <a:ext cx="12192000" cy="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601"/>
            <a:ext cx="12192000" cy="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4119563"/>
            <a:ext cx="12192000" cy="3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2040908" y="3418755"/>
            <a:ext cx="7540800" cy="75352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>
              <a:defRPr sz="4000" b="0" i="0">
                <a:solidFill>
                  <a:schemeClr val="bg1"/>
                </a:solidFill>
                <a:latin typeface="Avenir 85 Heavy"/>
                <a:cs typeface="Avenir 85 Heavy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8" name="Plassholder for tekst 14"/>
          <p:cNvSpPr>
            <a:spLocks noGrp="1"/>
          </p:cNvSpPr>
          <p:nvPr>
            <p:ph type="body" sz="quarter" idx="14"/>
          </p:nvPr>
        </p:nvSpPr>
        <p:spPr>
          <a:xfrm>
            <a:off x="2145118" y="4172283"/>
            <a:ext cx="7436591" cy="93811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FFFFFF"/>
                </a:solidFill>
                <a:latin typeface="Avenir 45 BookOblique"/>
                <a:cs typeface="Avenir 45 BookOblique"/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98565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802678" y="3117550"/>
            <a:ext cx="8492361" cy="86867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2677" y="4062257"/>
            <a:ext cx="8501604" cy="1752600"/>
          </a:xfrm>
        </p:spPr>
        <p:txBody>
          <a:bodyPr>
            <a:norm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Avenir 45 BookOblique"/>
                <a:cs typeface="Avenir 45 BookObliqu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0"/>
          </p:nvPr>
        </p:nvSpPr>
        <p:spPr>
          <a:xfrm>
            <a:off x="1802677" y="1056820"/>
            <a:ext cx="2372784" cy="1779588"/>
          </a:xfrm>
        </p:spPr>
        <p:txBody>
          <a:bodyPr rtlCol="0">
            <a:normAutofit/>
          </a:bodyPr>
          <a:lstStyle/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9" name="Plassholder for bilde 7"/>
          <p:cNvSpPr>
            <a:spLocks noGrp="1"/>
          </p:cNvSpPr>
          <p:nvPr>
            <p:ph type="pic" sz="quarter" idx="11"/>
          </p:nvPr>
        </p:nvSpPr>
        <p:spPr>
          <a:xfrm>
            <a:off x="4862465" y="1056820"/>
            <a:ext cx="2372784" cy="1779588"/>
          </a:xfrm>
        </p:spPr>
        <p:txBody>
          <a:bodyPr rtlCol="0">
            <a:normAutofit/>
          </a:bodyPr>
          <a:lstStyle/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10" name="Plassholder for bilde 7"/>
          <p:cNvSpPr>
            <a:spLocks noGrp="1"/>
          </p:cNvSpPr>
          <p:nvPr>
            <p:ph type="pic" sz="quarter" idx="12"/>
          </p:nvPr>
        </p:nvSpPr>
        <p:spPr>
          <a:xfrm>
            <a:off x="7922255" y="1056820"/>
            <a:ext cx="2372784" cy="1779588"/>
          </a:xfrm>
        </p:spPr>
        <p:txBody>
          <a:bodyPr rtlCol="0">
            <a:normAutofit/>
          </a:bodyPr>
          <a:lstStyle/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8192077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930538"/>
            <a:ext cx="10972799" cy="748202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6345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>
                <a:solidFill>
                  <a:prstClr val="black">
                    <a:tint val="75000"/>
                  </a:prstClr>
                </a:solidFill>
              </a:rPr>
              <a:t>29.01.16/Ulrikke Ytteborg</a:t>
            </a:r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960B-CAC2-4285-B0E2-4B1564A5AB1F}" type="slidenum">
              <a:rPr lang="nn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7365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933361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930538"/>
            <a:ext cx="10972799" cy="748202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3692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930538"/>
            <a:ext cx="10972799" cy="74820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5386917" cy="80788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408081"/>
            <a:ext cx="5386917" cy="37180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8" y="1600199"/>
            <a:ext cx="5389033" cy="80788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408081"/>
            <a:ext cx="5389033" cy="37180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2009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1207184"/>
            <a:ext cx="4011084" cy="96197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1207185"/>
            <a:ext cx="6815667" cy="49189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2313769"/>
            <a:ext cx="4011084" cy="381239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7887800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1893434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endefinert oppsett">
    <p:bg>
      <p:bgPr>
        <a:solidFill>
          <a:srgbClr val="E374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985" y="2187576"/>
            <a:ext cx="730249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593474"/>
            <a:ext cx="10972799" cy="202149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45 BookOblique"/>
                <a:cs typeface="Avenir 45 BookOblique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094242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gendefinert oppsett">
    <p:bg>
      <p:bgPr>
        <a:solidFill>
          <a:srgbClr val="EFAE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985" y="2187576"/>
            <a:ext cx="730249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09601" y="2593474"/>
            <a:ext cx="10972799" cy="202149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45 BookOblique"/>
                <a:cs typeface="Avenir 45 BookOblique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101175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endefinert oppsett">
    <p:bg>
      <p:bgPr>
        <a:solidFill>
          <a:srgbClr val="5EAD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985" y="2187576"/>
            <a:ext cx="730249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09601" y="2593474"/>
            <a:ext cx="10972799" cy="202149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45 BookOblique"/>
                <a:cs typeface="Avenir 45 BookOblique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94423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gendefinert oppsett">
    <p:bg>
      <p:bgPr>
        <a:solidFill>
          <a:srgbClr val="0093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985" y="2187576"/>
            <a:ext cx="730249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09601" y="2593474"/>
            <a:ext cx="10972799" cy="202149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45 BookOblique"/>
                <a:cs typeface="Avenir 45 BookOblique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577832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bg>
      <p:bgPr>
        <a:solidFill>
          <a:srgbClr val="009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985" y="2187576"/>
            <a:ext cx="730249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609601" y="2593474"/>
            <a:ext cx="10972799" cy="202149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45 BookOblique"/>
                <a:cs typeface="Avenir 45 BookOblique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0028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>
                <a:solidFill>
                  <a:prstClr val="black">
                    <a:tint val="75000"/>
                  </a:prstClr>
                </a:solidFill>
              </a:rPr>
              <a:t>29.01.16/Ulrikke Ytteborg</a:t>
            </a:r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960B-CAC2-4285-B0E2-4B1564A5AB1F}" type="slidenum">
              <a:rPr lang="nn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5212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gendefinert oppsett">
    <p:bg>
      <p:bgPr>
        <a:solidFill>
          <a:srgbClr val="564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985" y="2187576"/>
            <a:ext cx="730249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609601" y="2593474"/>
            <a:ext cx="10972799" cy="202149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45 BookOblique"/>
                <a:cs typeface="Avenir 45 BookOblique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386727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bg>
      <p:bgPr>
        <a:solidFill>
          <a:srgbClr val="AB3E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985" y="2187576"/>
            <a:ext cx="730249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609601" y="2593474"/>
            <a:ext cx="10972799" cy="202149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Avenir 45 BookOblique"/>
                <a:cs typeface="Avenir 45 BookOblique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597582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nn-NO">
              <a:solidFill>
                <a:prstClr val="black">
                  <a:tint val="75000"/>
                </a:prstClr>
              </a:solidFill>
              <a:ea typeface="ＭＳ Ｐゴシック" charset="0"/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nn-NO" smtClean="0">
                <a:solidFill>
                  <a:prstClr val="black">
                    <a:tint val="75000"/>
                  </a:prstClr>
                </a:solidFill>
                <a:ea typeface="ＭＳ Ｐゴシック" charset="0"/>
              </a:rPr>
              <a:t>29.01.16/Ulrikke Ytteborg</a:t>
            </a:r>
            <a:endParaRPr lang="nn-NO">
              <a:solidFill>
                <a:prstClr val="black">
                  <a:tint val="75000"/>
                </a:prstClr>
              </a:solidFill>
              <a:ea typeface="ＭＳ Ｐゴシック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38377C2-933E-4823-827B-099527302D82}" type="slidenum">
              <a:rPr lang="nn-NO" smtClean="0">
                <a:solidFill>
                  <a:prstClr val="black">
                    <a:tint val="75000"/>
                  </a:prstClr>
                </a:solidFill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nn-NO">
              <a:solidFill>
                <a:prstClr val="black">
                  <a:tint val="75000"/>
                </a:prstClr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868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>
                <a:solidFill>
                  <a:prstClr val="black">
                    <a:tint val="75000"/>
                  </a:prstClr>
                </a:solidFill>
              </a:rPr>
              <a:t>29.01.16/Ulrikke Ytteborg</a:t>
            </a:r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960B-CAC2-4285-B0E2-4B1564A5AB1F}" type="slidenum">
              <a:rPr lang="nn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60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>
                <a:solidFill>
                  <a:prstClr val="black">
                    <a:tint val="75000"/>
                  </a:prstClr>
                </a:solidFill>
              </a:rPr>
              <a:t>29.01.16/Ulrikke Ytteborg</a:t>
            </a:r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960B-CAC2-4285-B0E2-4B1564A5AB1F}" type="slidenum">
              <a:rPr lang="nn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315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>
                <a:solidFill>
                  <a:prstClr val="black">
                    <a:tint val="75000"/>
                  </a:prstClr>
                </a:solidFill>
              </a:rPr>
              <a:t>29.01.16/Ulrikke Ytteborg</a:t>
            </a:r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960B-CAC2-4285-B0E2-4B1564A5AB1F}" type="slidenum">
              <a:rPr lang="nn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058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>
                <a:solidFill>
                  <a:prstClr val="black">
                    <a:tint val="75000"/>
                  </a:prstClr>
                </a:solidFill>
              </a:rPr>
              <a:t>29.01.16/Ulrikke Ytteborg</a:t>
            </a:r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960B-CAC2-4285-B0E2-4B1564A5AB1F}" type="slidenum">
              <a:rPr lang="nn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075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>
                <a:solidFill>
                  <a:prstClr val="black">
                    <a:tint val="75000"/>
                  </a:prstClr>
                </a:solidFill>
              </a:rPr>
              <a:t>29.01.16/Ulrikke Ytteborg</a:t>
            </a:r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960B-CAC2-4285-B0E2-4B1564A5AB1F}" type="slidenum">
              <a:rPr lang="nn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85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>
                <a:solidFill>
                  <a:prstClr val="black">
                    <a:tint val="75000"/>
                  </a:prstClr>
                </a:solidFill>
              </a:rPr>
              <a:t>29.01.16/Ulrikke Ytteborg</a:t>
            </a:r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960B-CAC2-4285-B0E2-4B1564A5AB1F}" type="slidenum">
              <a:rPr lang="nn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n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638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n-NO">
              <a:solidFill>
                <a:prstClr val="black">
                  <a:tint val="75000"/>
                </a:prstClr>
              </a:solidFill>
              <a:ea typeface="ＭＳ Ｐゴシック" charset="0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n-NO" smtClean="0">
                <a:solidFill>
                  <a:prstClr val="black">
                    <a:tint val="75000"/>
                  </a:prstClr>
                </a:solidFill>
                <a:ea typeface="ＭＳ Ｐゴシック" charset="0"/>
              </a:rPr>
              <a:t>29.01.16/Ulrikke Ytteborg</a:t>
            </a:r>
            <a:endParaRPr lang="nn-NO">
              <a:solidFill>
                <a:prstClr val="black">
                  <a:tint val="75000"/>
                </a:prstClr>
              </a:solidFill>
              <a:ea typeface="ＭＳ Ｐゴシック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D960B-CAC2-4285-B0E2-4B1564A5AB1F}" type="slidenum">
              <a:rPr lang="nn-NO" smtClean="0">
                <a:solidFill>
                  <a:prstClr val="black">
                    <a:tint val="75000"/>
                  </a:prstClr>
                </a:solidFill>
                <a:ea typeface="ＭＳ Ｐゴシック" charset="0"/>
              </a:rPr>
              <a:pPr/>
              <a:t>‹#›</a:t>
            </a:fld>
            <a:endParaRPr lang="nn-NO">
              <a:solidFill>
                <a:prstClr val="black">
                  <a:tint val="75000"/>
                </a:prstClr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00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609600" y="1866900"/>
            <a:ext cx="109728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79625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</p:sldLayoutIdLst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venir 65 Medium"/>
          <a:ea typeface="ＭＳ Ｐゴシック" charset="0"/>
          <a:cs typeface="Avenir 65 Medium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venir 65 Medium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venir 65 Medium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venir 65 Medium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venir 65 Medium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venir 65 Medium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venir 65 Medium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venir 65 Medium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venir 65 Medium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venir 35 Ligh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venir 35 Ligh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venir 35 Ligh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venir 35 Ligh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venir 35 Ligh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526" y="1882132"/>
            <a:ext cx="6872999" cy="2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91507" y="28785"/>
            <a:ext cx="10972799" cy="748202"/>
          </a:xfrm>
        </p:spPr>
        <p:txBody>
          <a:bodyPr/>
          <a:lstStyle/>
          <a:p>
            <a:r>
              <a:rPr lang="nn-NO" dirty="0" smtClean="0">
                <a:solidFill>
                  <a:srgbClr val="DB8916"/>
                </a:solidFill>
                <a:latin typeface="+mj-lt"/>
              </a:rPr>
              <a:t>KOMMUNALE TENESTER OG BEREDSKAP:</a:t>
            </a:r>
            <a:endParaRPr lang="nn-NO" dirty="0">
              <a:solidFill>
                <a:srgbClr val="DB8916"/>
              </a:solidFill>
              <a:latin typeface="+mj-lt"/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591507" y="776987"/>
            <a:ext cx="7404802" cy="3797300"/>
          </a:xfrm>
        </p:spPr>
        <p:txBody>
          <a:bodyPr/>
          <a:lstStyle/>
          <a:p>
            <a:pPr marL="0" indent="0">
              <a:buNone/>
            </a:pPr>
            <a:r>
              <a:rPr lang="nn-NO" sz="2000" dirty="0" smtClean="0">
                <a:solidFill>
                  <a:srgbClr val="DB8916"/>
                </a:solidFill>
                <a:latin typeface="+mn-lt"/>
              </a:rPr>
              <a:t>HELSE:</a:t>
            </a:r>
          </a:p>
          <a:p>
            <a:r>
              <a:rPr lang="nn-NO" sz="2000" dirty="0" smtClean="0">
                <a:solidFill>
                  <a:srgbClr val="DB8916"/>
                </a:solidFill>
                <a:latin typeface="+mn-lt"/>
              </a:rPr>
              <a:t>Akutte tenester: legevakt, ambulanse, ØHI, HSS</a:t>
            </a:r>
          </a:p>
          <a:p>
            <a:r>
              <a:rPr lang="nn-NO" sz="2000" dirty="0" smtClean="0">
                <a:solidFill>
                  <a:srgbClr val="DB8916"/>
                </a:solidFill>
                <a:latin typeface="+mn-lt"/>
              </a:rPr>
              <a:t>Kommunale helsetenester: moa. medisin, stell </a:t>
            </a:r>
            <a:r>
              <a:rPr lang="nn-NO" sz="2000" dirty="0">
                <a:solidFill>
                  <a:srgbClr val="DB8916"/>
                </a:solidFill>
                <a:latin typeface="+mn-lt"/>
              </a:rPr>
              <a:t>av </a:t>
            </a:r>
            <a:r>
              <a:rPr lang="nn-NO" sz="2000" dirty="0" smtClean="0">
                <a:solidFill>
                  <a:srgbClr val="DB8916"/>
                </a:solidFill>
                <a:latin typeface="+mn-lt"/>
              </a:rPr>
              <a:t>sår, CVK o.a. </a:t>
            </a:r>
          </a:p>
          <a:p>
            <a:r>
              <a:rPr lang="nn-NO" sz="2000" dirty="0" smtClean="0">
                <a:solidFill>
                  <a:srgbClr val="DB8916"/>
                </a:solidFill>
                <a:latin typeface="+mn-lt"/>
              </a:rPr>
              <a:t>Tal på oppdrag i hyttefjellet 2018: 89 (62 i 2017)</a:t>
            </a:r>
          </a:p>
          <a:p>
            <a:r>
              <a:rPr lang="nn-NO" sz="2000" b="1" dirty="0" smtClean="0">
                <a:solidFill>
                  <a:srgbClr val="DB8916"/>
                </a:solidFill>
                <a:latin typeface="+mn-lt"/>
              </a:rPr>
              <a:t>CT HSS</a:t>
            </a:r>
          </a:p>
          <a:p>
            <a:pPr marL="0" indent="0">
              <a:buNone/>
            </a:pPr>
            <a:r>
              <a:rPr lang="nn-NO" sz="2000" dirty="0" smtClean="0">
                <a:solidFill>
                  <a:srgbClr val="DB8916"/>
                </a:solidFill>
                <a:latin typeface="+mn-lt"/>
              </a:rPr>
              <a:t>BRANN:</a:t>
            </a:r>
          </a:p>
          <a:p>
            <a:r>
              <a:rPr lang="nn-NO" sz="2000" dirty="0" err="1" smtClean="0">
                <a:solidFill>
                  <a:srgbClr val="DB8916"/>
                </a:solidFill>
                <a:latin typeface="+mn-lt"/>
              </a:rPr>
              <a:t>Utrykningar</a:t>
            </a:r>
            <a:r>
              <a:rPr lang="nn-NO" sz="2000" dirty="0" smtClean="0">
                <a:solidFill>
                  <a:srgbClr val="DB8916"/>
                </a:solidFill>
                <a:latin typeface="+mn-lt"/>
              </a:rPr>
              <a:t> 2017: 101, 2018: 104, 2019: 74 </a:t>
            </a:r>
          </a:p>
          <a:p>
            <a:r>
              <a:rPr lang="nn-NO" sz="2000" b="1" dirty="0" smtClean="0">
                <a:solidFill>
                  <a:srgbClr val="DB8916"/>
                </a:solidFill>
                <a:latin typeface="+mn-lt"/>
              </a:rPr>
              <a:t>Ny brannstasjon på Gol – bestemmast dette året</a:t>
            </a:r>
          </a:p>
          <a:p>
            <a:r>
              <a:rPr lang="nn-NO" sz="2000" dirty="0" smtClean="0">
                <a:solidFill>
                  <a:srgbClr val="DB8916"/>
                </a:solidFill>
                <a:latin typeface="+mn-lt"/>
              </a:rPr>
              <a:t>Feietenesta – gode erfaringar frå </a:t>
            </a:r>
            <a:r>
              <a:rPr lang="nn-NO" sz="2000" dirty="0" err="1" smtClean="0">
                <a:solidFill>
                  <a:srgbClr val="DB8916"/>
                </a:solidFill>
                <a:latin typeface="+mn-lt"/>
              </a:rPr>
              <a:t>Golsfjellet</a:t>
            </a:r>
            <a:r>
              <a:rPr lang="nn-NO" sz="2000" dirty="0" smtClean="0">
                <a:solidFill>
                  <a:srgbClr val="DB8916"/>
                </a:solidFill>
                <a:latin typeface="+mn-lt"/>
              </a:rPr>
              <a:t> med godt oppmøte, obs </a:t>
            </a:r>
            <a:r>
              <a:rPr lang="nn-NO" sz="2000" dirty="0" err="1" smtClean="0">
                <a:solidFill>
                  <a:srgbClr val="DB8916"/>
                </a:solidFill>
                <a:latin typeface="+mn-lt"/>
              </a:rPr>
              <a:t>fakturering</a:t>
            </a:r>
            <a:r>
              <a:rPr lang="nn-NO" sz="2000" dirty="0" smtClean="0">
                <a:solidFill>
                  <a:srgbClr val="DB8916"/>
                </a:solidFill>
                <a:latin typeface="+mn-lt"/>
              </a:rPr>
              <a:t>, prioritering av risiko, </a:t>
            </a:r>
            <a:r>
              <a:rPr lang="nn-NO" sz="2000" dirty="0" err="1" smtClean="0">
                <a:solidFill>
                  <a:srgbClr val="DB8916"/>
                </a:solidFill>
                <a:latin typeface="+mn-lt"/>
              </a:rPr>
              <a:t>oppstartsfase</a:t>
            </a:r>
            <a:endParaRPr lang="nn-NO" sz="2000" dirty="0" smtClean="0">
              <a:solidFill>
                <a:srgbClr val="DB8916"/>
              </a:solidFill>
              <a:latin typeface="+mn-lt"/>
            </a:endParaRPr>
          </a:p>
          <a:p>
            <a:pPr marL="0" indent="0">
              <a:buNone/>
            </a:pPr>
            <a:r>
              <a:rPr lang="nn-NO" sz="2000" dirty="0" smtClean="0">
                <a:solidFill>
                  <a:srgbClr val="DB8916"/>
                </a:solidFill>
                <a:latin typeface="+mn-lt"/>
              </a:rPr>
              <a:t>POLITI:</a:t>
            </a:r>
          </a:p>
          <a:p>
            <a:r>
              <a:rPr lang="nn-NO" sz="2000" dirty="0" err="1" smtClean="0">
                <a:solidFill>
                  <a:srgbClr val="DB8916"/>
                </a:solidFill>
                <a:latin typeface="+mn-lt"/>
              </a:rPr>
              <a:t>Nærpolitireformen</a:t>
            </a:r>
            <a:r>
              <a:rPr lang="nn-NO" sz="2000" dirty="0" smtClean="0">
                <a:solidFill>
                  <a:srgbClr val="DB8916"/>
                </a:solidFill>
                <a:latin typeface="+mn-lt"/>
              </a:rPr>
              <a:t> har redusert den totale beredskapen med 3 </a:t>
            </a:r>
            <a:r>
              <a:rPr lang="nn-NO" sz="2000" dirty="0" err="1" smtClean="0">
                <a:solidFill>
                  <a:srgbClr val="DB8916"/>
                </a:solidFill>
                <a:latin typeface="+mn-lt"/>
              </a:rPr>
              <a:t>stk</a:t>
            </a:r>
            <a:endParaRPr lang="nn-NO" sz="2000" dirty="0" smtClean="0">
              <a:solidFill>
                <a:srgbClr val="DB8916"/>
              </a:solidFill>
              <a:latin typeface="+mn-lt"/>
            </a:endParaRPr>
          </a:p>
          <a:p>
            <a:r>
              <a:rPr lang="nn-NO" sz="2000" b="1" dirty="0" smtClean="0">
                <a:solidFill>
                  <a:srgbClr val="DB8916"/>
                </a:solidFill>
                <a:latin typeface="+mn-lt"/>
              </a:rPr>
              <a:t>Framleis passutskriving på Gol</a:t>
            </a:r>
          </a:p>
          <a:p>
            <a:r>
              <a:rPr lang="nn-NO" sz="2000" dirty="0" smtClean="0">
                <a:solidFill>
                  <a:srgbClr val="DB8916"/>
                </a:solidFill>
                <a:latin typeface="+mn-lt"/>
              </a:rPr>
              <a:t>Slutt på arrest-tilbod</a:t>
            </a:r>
          </a:p>
          <a:p>
            <a:pPr marL="0" indent="0">
              <a:buNone/>
            </a:pPr>
            <a:endParaRPr lang="nn-NO" sz="2800" dirty="0" smtClean="0">
              <a:solidFill>
                <a:srgbClr val="DB8916"/>
              </a:solidFill>
              <a:latin typeface="+mn-lt"/>
            </a:endParaRPr>
          </a:p>
          <a:p>
            <a:endParaRPr lang="nn-NO" dirty="0" smtClean="0"/>
          </a:p>
        </p:txBody>
      </p:sp>
      <p:pic>
        <p:nvPicPr>
          <p:cNvPr id="3" name="Bilde 1" descr="image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7" y="5916465"/>
            <a:ext cx="2148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309" y="1093535"/>
            <a:ext cx="4195691" cy="20880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200" y="3230331"/>
            <a:ext cx="2590800" cy="1724025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 rotWithShape="1">
          <a:blip r:embed="rId6"/>
          <a:srcRect r="22773"/>
          <a:stretch/>
        </p:blipFill>
        <p:spPr>
          <a:xfrm>
            <a:off x="7996309" y="4623083"/>
            <a:ext cx="2262592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38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359038"/>
            <a:ext cx="10972799" cy="748202"/>
          </a:xfrm>
        </p:spPr>
        <p:txBody>
          <a:bodyPr/>
          <a:lstStyle/>
          <a:p>
            <a:r>
              <a:rPr lang="nn-NO" dirty="0" smtClean="0">
                <a:solidFill>
                  <a:srgbClr val="DB8916"/>
                </a:solidFill>
                <a:latin typeface="+mj-lt"/>
              </a:rPr>
              <a:t>KOMMUNAL STØTTE:</a:t>
            </a:r>
            <a:endParaRPr lang="nn-NO" dirty="0">
              <a:solidFill>
                <a:srgbClr val="DB8916"/>
              </a:solidFill>
              <a:latin typeface="+mj-lt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9600" y="1377042"/>
            <a:ext cx="10972800" cy="3797300"/>
          </a:xfrm>
        </p:spPr>
        <p:txBody>
          <a:bodyPr/>
          <a:lstStyle/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Løypekøyring* 400 000 i 2019,-/ 500 000 årleg</a:t>
            </a:r>
          </a:p>
          <a:p>
            <a:pPr marL="0" indent="0">
              <a:buNone/>
            </a:pPr>
            <a:r>
              <a:rPr lang="nn-NO" dirty="0" smtClean="0">
                <a:solidFill>
                  <a:srgbClr val="DB8916"/>
                </a:solidFill>
                <a:latin typeface="+mn-lt"/>
              </a:rPr>
              <a:t>	etter dette.</a:t>
            </a: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Stigmerking ca. 45 000,- årleg</a:t>
            </a: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Reiselivstiltak via næringsfond</a:t>
            </a: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Visit Gol 850 000,- årleg</a:t>
            </a: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Frivillige lag og organisasjonar (Røde Kors mm)</a:t>
            </a:r>
          </a:p>
          <a:p>
            <a:endParaRPr lang="nn-NO" dirty="0" smtClean="0">
              <a:solidFill>
                <a:srgbClr val="DB8916"/>
              </a:solidFill>
              <a:latin typeface="+mn-lt"/>
            </a:endParaRPr>
          </a:p>
          <a:p>
            <a:endParaRPr lang="nn-NO" dirty="0">
              <a:solidFill>
                <a:srgbClr val="DB8916"/>
              </a:solidFill>
              <a:latin typeface="+mn-lt"/>
            </a:endParaRPr>
          </a:p>
        </p:txBody>
      </p:sp>
      <p:pic>
        <p:nvPicPr>
          <p:cNvPr id="4" name="Bilde 1" descr="image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7" y="5916465"/>
            <a:ext cx="2148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000" y="-9658"/>
            <a:ext cx="3552000" cy="26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0000" y="1672291"/>
            <a:ext cx="3610932" cy="241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3461" y="3130291"/>
            <a:ext cx="3765078" cy="241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6049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320938"/>
            <a:ext cx="10972799" cy="748202"/>
          </a:xfrm>
        </p:spPr>
        <p:txBody>
          <a:bodyPr/>
          <a:lstStyle/>
          <a:p>
            <a:r>
              <a:rPr lang="nn-NO" dirty="0" smtClean="0">
                <a:solidFill>
                  <a:srgbClr val="DB8916"/>
                </a:solidFill>
                <a:latin typeface="+mj-lt"/>
              </a:rPr>
              <a:t>AKTØRAR OG ARENAER:</a:t>
            </a:r>
            <a:endParaRPr lang="nn-NO" dirty="0">
              <a:solidFill>
                <a:srgbClr val="DB8916"/>
              </a:solidFill>
              <a:latin typeface="+mj-lt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1" y="1255865"/>
            <a:ext cx="5384800" cy="4525963"/>
          </a:xfrm>
        </p:spPr>
        <p:txBody>
          <a:bodyPr/>
          <a:lstStyle/>
          <a:p>
            <a:pPr marL="0" indent="0">
              <a:buNone/>
            </a:pPr>
            <a:r>
              <a:rPr lang="nn-NO" dirty="0" smtClean="0">
                <a:solidFill>
                  <a:srgbClr val="DB8916"/>
                </a:solidFill>
                <a:latin typeface="+mn-lt"/>
              </a:rPr>
              <a:t>VIKTIGE AKTØRAR:</a:t>
            </a: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Utmarkslaget</a:t>
            </a: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Løypenemd</a:t>
            </a: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Løypelag</a:t>
            </a: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Hytte Vel</a:t>
            </a: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Vegeigarlag</a:t>
            </a: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Grunneigarlag</a:t>
            </a: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Frivillige lag og organisasjonar (for eksempel. Røde Kors)</a:t>
            </a:r>
          </a:p>
          <a:p>
            <a:pPr marL="0" indent="0">
              <a:buNone/>
            </a:pPr>
            <a:endParaRPr lang="nn-NO" dirty="0" smtClean="0">
              <a:solidFill>
                <a:srgbClr val="DB8916"/>
              </a:solidFill>
              <a:latin typeface="+mn-lt"/>
            </a:endParaRPr>
          </a:p>
          <a:p>
            <a:endParaRPr lang="nn-NO" dirty="0">
              <a:solidFill>
                <a:srgbClr val="DB8916"/>
              </a:solidFill>
              <a:latin typeface="+mn-lt"/>
            </a:endParaRPr>
          </a:p>
        </p:txBody>
      </p:sp>
      <p:sp>
        <p:nvSpPr>
          <p:cNvPr id="5" name="Plassholder for innhold 4"/>
          <p:cNvSpPr>
            <a:spLocks noGrp="1"/>
          </p:cNvSpPr>
          <p:nvPr>
            <p:ph sz="half" idx="2"/>
          </p:nvPr>
        </p:nvSpPr>
        <p:spPr>
          <a:xfrm>
            <a:off x="6197600" y="1255864"/>
            <a:ext cx="5384800" cy="4525963"/>
          </a:xfrm>
        </p:spPr>
        <p:txBody>
          <a:bodyPr/>
          <a:lstStyle/>
          <a:p>
            <a:pPr marL="0" indent="0">
              <a:buNone/>
            </a:pPr>
            <a:r>
              <a:rPr lang="nn-NO" dirty="0" smtClean="0">
                <a:solidFill>
                  <a:srgbClr val="DB8916"/>
                </a:solidFill>
                <a:latin typeface="+mn-lt"/>
              </a:rPr>
              <a:t>VIKTIGE ARENAER: </a:t>
            </a: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Hyttemøtet</a:t>
            </a:r>
          </a:p>
          <a:p>
            <a:r>
              <a:rPr lang="nn-NO" dirty="0" smtClean="0">
                <a:solidFill>
                  <a:srgbClr val="FF0000"/>
                </a:solidFill>
                <a:latin typeface="+mn-lt"/>
              </a:rPr>
              <a:t>Hytteforum?</a:t>
            </a:r>
          </a:p>
          <a:p>
            <a:r>
              <a:rPr lang="nn-NO" dirty="0" err="1" smtClean="0">
                <a:solidFill>
                  <a:srgbClr val="FF0000"/>
                </a:solidFill>
                <a:latin typeface="+mn-lt"/>
              </a:rPr>
              <a:t>Hytteforening</a:t>
            </a:r>
            <a:r>
              <a:rPr lang="nn-NO" dirty="0">
                <a:solidFill>
                  <a:srgbClr val="FF0000"/>
                </a:solidFill>
                <a:latin typeface="+mn-lt"/>
              </a:rPr>
              <a:t>? </a:t>
            </a:r>
            <a:endParaRPr lang="nn-NO" dirty="0" smtClean="0">
              <a:solidFill>
                <a:srgbClr val="FF0000"/>
              </a:solidFill>
              <a:latin typeface="+mn-lt"/>
            </a:endParaRPr>
          </a:p>
          <a:p>
            <a:endParaRPr lang="nn-NO" dirty="0" smtClean="0">
              <a:solidFill>
                <a:srgbClr val="DB8916"/>
              </a:solidFill>
              <a:latin typeface="+mn-lt"/>
            </a:endParaRPr>
          </a:p>
        </p:txBody>
      </p:sp>
      <p:pic>
        <p:nvPicPr>
          <p:cNvPr id="4" name="Bilde 1" descr="image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7" y="5916465"/>
            <a:ext cx="2148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805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91507" y="314312"/>
            <a:ext cx="10972799" cy="748202"/>
          </a:xfrm>
        </p:spPr>
        <p:txBody>
          <a:bodyPr/>
          <a:lstStyle/>
          <a:p>
            <a:r>
              <a:rPr lang="nn-NO" dirty="0" smtClean="0">
                <a:solidFill>
                  <a:srgbClr val="DB8916"/>
                </a:solidFill>
                <a:latin typeface="+mj-lt"/>
              </a:rPr>
              <a:t>AKTIVITETAR:</a:t>
            </a:r>
            <a:endParaRPr lang="nn-NO" dirty="0">
              <a:solidFill>
                <a:srgbClr val="DB8916"/>
              </a:solidFill>
              <a:latin typeface="+mj-lt"/>
            </a:endParaRPr>
          </a:p>
        </p:txBody>
      </p:sp>
      <p:pic>
        <p:nvPicPr>
          <p:cNvPr id="3" name="Bilde 1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7" y="5916465"/>
            <a:ext cx="2148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/>
          <p:cNvSpPr/>
          <p:nvPr/>
        </p:nvSpPr>
        <p:spPr>
          <a:xfrm>
            <a:off x="591507" y="1637437"/>
            <a:ext cx="1097279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n-NO" sz="3200" dirty="0" smtClean="0">
                <a:solidFill>
                  <a:srgbClr val="DB8916"/>
                </a:solidFill>
              </a:rPr>
              <a:t>Gol </a:t>
            </a:r>
            <a:r>
              <a:rPr lang="nn-NO" sz="3200" dirty="0">
                <a:solidFill>
                  <a:srgbClr val="DB8916"/>
                </a:solidFill>
              </a:rPr>
              <a:t>I</a:t>
            </a:r>
            <a:r>
              <a:rPr lang="nn-NO" sz="3200" dirty="0" smtClean="0">
                <a:solidFill>
                  <a:srgbClr val="DB8916"/>
                </a:solidFill>
              </a:rPr>
              <a:t>drettsarena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n-NO" sz="3200" dirty="0" err="1" smtClean="0">
                <a:solidFill>
                  <a:srgbClr val="DB8916"/>
                </a:solidFill>
              </a:rPr>
              <a:t>Hallingmo</a:t>
            </a:r>
            <a:r>
              <a:rPr lang="nn-NO" sz="3200" dirty="0" smtClean="0">
                <a:solidFill>
                  <a:srgbClr val="DB8916"/>
                </a:solidFill>
              </a:rPr>
              <a:t> idrettspark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n-NO" sz="3200" b="1" dirty="0" err="1">
                <a:solidFill>
                  <a:srgbClr val="DB8916"/>
                </a:solidFill>
              </a:rPr>
              <a:t>Pumptrack</a:t>
            </a:r>
            <a:endParaRPr lang="nn-NO" sz="3200" b="1" dirty="0">
              <a:solidFill>
                <a:srgbClr val="DB8916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n-NO" sz="3200" b="1" dirty="0">
                <a:solidFill>
                  <a:srgbClr val="DB8916"/>
                </a:solidFill>
              </a:rPr>
              <a:t>Betongpark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n-NO" sz="3200" dirty="0" smtClean="0">
                <a:solidFill>
                  <a:srgbClr val="DB8916"/>
                </a:solidFill>
              </a:rPr>
              <a:t>Skøytebane - </a:t>
            </a:r>
            <a:r>
              <a:rPr lang="nn-NO" sz="3200" b="1" dirty="0" smtClean="0">
                <a:solidFill>
                  <a:srgbClr val="DB8916"/>
                </a:solidFill>
              </a:rPr>
              <a:t>rulleskøytebane</a:t>
            </a:r>
            <a:endParaRPr lang="nn-NO" sz="3200" b="1" dirty="0">
              <a:solidFill>
                <a:srgbClr val="DB8916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n-NO" sz="3200" dirty="0">
                <a:solidFill>
                  <a:srgbClr val="DB8916"/>
                </a:solidFill>
              </a:rPr>
              <a:t>Offentleg </a:t>
            </a:r>
            <a:r>
              <a:rPr lang="nn-NO" sz="3200" dirty="0" smtClean="0">
                <a:solidFill>
                  <a:srgbClr val="DB8916"/>
                </a:solidFill>
              </a:rPr>
              <a:t>symjing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n-NO" sz="3200" dirty="0" smtClean="0">
                <a:solidFill>
                  <a:srgbClr val="DB8916"/>
                </a:solidFill>
              </a:rPr>
              <a:t>Turistinformasjon/ </a:t>
            </a:r>
            <a:r>
              <a:rPr lang="nn-NO" sz="3200" dirty="0" err="1" smtClean="0">
                <a:solidFill>
                  <a:srgbClr val="DB8916"/>
                </a:solidFill>
              </a:rPr>
              <a:t>Visit</a:t>
            </a:r>
            <a:r>
              <a:rPr lang="nn-NO" sz="3200" dirty="0" smtClean="0">
                <a:solidFill>
                  <a:srgbClr val="DB8916"/>
                </a:solidFill>
              </a:rPr>
              <a:t> Gol </a:t>
            </a:r>
            <a:endParaRPr lang="nn-NO" sz="3200" dirty="0">
              <a:solidFill>
                <a:srgbClr val="DB8916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n-NO" sz="3200" dirty="0">
                <a:solidFill>
                  <a:srgbClr val="DB8916"/>
                </a:solidFill>
              </a:rPr>
              <a:t>Arrangement i </a:t>
            </a:r>
            <a:r>
              <a:rPr lang="nn-NO" sz="3200" dirty="0" smtClean="0">
                <a:solidFill>
                  <a:srgbClr val="DB8916"/>
                </a:solidFill>
              </a:rPr>
              <a:t>Gol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975" y="3184394"/>
            <a:ext cx="4170025" cy="2341067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2906" y="5353716"/>
            <a:ext cx="2469094" cy="1524132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0264" y="4396126"/>
            <a:ext cx="1682642" cy="2517866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5433" y="-23652"/>
            <a:ext cx="3486567" cy="3600000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7906" y="1077705"/>
            <a:ext cx="2808000" cy="187200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7906" y="2907655"/>
            <a:ext cx="2720204" cy="21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02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310053"/>
            <a:ext cx="10972799" cy="748202"/>
          </a:xfrm>
        </p:spPr>
        <p:txBody>
          <a:bodyPr/>
          <a:lstStyle/>
          <a:p>
            <a:r>
              <a:rPr lang="nn-NO" dirty="0" smtClean="0">
                <a:solidFill>
                  <a:srgbClr val="DB8916"/>
                </a:solidFill>
                <a:latin typeface="+mj-lt"/>
              </a:rPr>
              <a:t>STATUS GOL:</a:t>
            </a:r>
            <a:endParaRPr lang="nn-NO" dirty="0">
              <a:solidFill>
                <a:srgbClr val="DB8916"/>
              </a:solidFill>
              <a:latin typeface="+mj-lt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91507" y="647801"/>
            <a:ext cx="10972800" cy="3797300"/>
          </a:xfrm>
        </p:spPr>
        <p:txBody>
          <a:bodyPr/>
          <a:lstStyle/>
          <a:p>
            <a:endParaRPr lang="nn-NO" dirty="0" smtClean="0">
              <a:solidFill>
                <a:srgbClr val="DB8916"/>
              </a:solidFill>
              <a:latin typeface="+mn-lt"/>
            </a:endParaRP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4575 innbyggjarar 2. kvartal 2019</a:t>
            </a: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Ca. 2732 bustader</a:t>
            </a: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Gjennomsnitt 2,02 innbyggjarar pr. bustad</a:t>
            </a:r>
          </a:p>
          <a:p>
            <a:pPr marL="0" indent="0">
              <a:buNone/>
            </a:pPr>
            <a:endParaRPr lang="nn-NO" dirty="0" smtClean="0">
              <a:solidFill>
                <a:srgbClr val="DB8916"/>
              </a:solidFill>
              <a:latin typeface="+mn-lt"/>
            </a:endParaRPr>
          </a:p>
          <a:p>
            <a:r>
              <a:rPr lang="nn-NO" dirty="0" smtClean="0">
                <a:solidFill>
                  <a:srgbClr val="FF0000"/>
                </a:solidFill>
                <a:latin typeface="+mn-lt"/>
              </a:rPr>
              <a:t>Ca. 2500 hytter totalt (eks stølar)</a:t>
            </a:r>
          </a:p>
          <a:p>
            <a:r>
              <a:rPr lang="nn-NO" dirty="0" smtClean="0">
                <a:solidFill>
                  <a:srgbClr val="FF0000"/>
                </a:solidFill>
                <a:latin typeface="+mn-lt"/>
              </a:rPr>
              <a:t>Ca. 60-70 nye hytter i året</a:t>
            </a:r>
            <a:endParaRPr lang="nn-NO" dirty="0">
              <a:solidFill>
                <a:srgbClr val="FF0000"/>
              </a:solidFill>
              <a:latin typeface="+mn-lt"/>
            </a:endParaRPr>
          </a:p>
          <a:p>
            <a:r>
              <a:rPr lang="nn-NO" dirty="0" smtClean="0">
                <a:solidFill>
                  <a:srgbClr val="FF0000"/>
                </a:solidFill>
                <a:latin typeface="+mn-lt"/>
              </a:rPr>
              <a:t>Gjennomsnitt 2,6 familiar pr. hytte</a:t>
            </a:r>
          </a:p>
          <a:p>
            <a:r>
              <a:rPr lang="nn-NO" dirty="0" smtClean="0">
                <a:solidFill>
                  <a:srgbClr val="FF0000"/>
                </a:solidFill>
                <a:latin typeface="+mn-lt"/>
              </a:rPr>
              <a:t>Ca. </a:t>
            </a:r>
            <a:r>
              <a:rPr lang="nn-NO" dirty="0">
                <a:solidFill>
                  <a:srgbClr val="FF0000"/>
                </a:solidFill>
                <a:latin typeface="+mn-lt"/>
              </a:rPr>
              <a:t>7</a:t>
            </a:r>
            <a:r>
              <a:rPr lang="nn-NO" dirty="0" smtClean="0">
                <a:solidFill>
                  <a:srgbClr val="FF0000"/>
                </a:solidFill>
                <a:latin typeface="+mn-lt"/>
              </a:rPr>
              <a:t>000 hyttegolingar totalt</a:t>
            </a:r>
          </a:p>
        </p:txBody>
      </p:sp>
      <p:pic>
        <p:nvPicPr>
          <p:cNvPr id="4" name="Picture 14" descr="C:\Users\go-hegr\AppData\Local\Microsoft\Windows\Temporary Internet Files\Content.Outlook\FFEY492N\FullSizeRen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633" y="-347847"/>
            <a:ext cx="2819400" cy="4064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5" name="Bilde 1" descr="image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7" y="5916465"/>
            <a:ext cx="2148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633" y="1058255"/>
            <a:ext cx="2057400" cy="4064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3769" y="3369514"/>
            <a:ext cx="3048264" cy="199356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5568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39422"/>
            <a:ext cx="10972799" cy="748202"/>
          </a:xfrm>
        </p:spPr>
        <p:txBody>
          <a:bodyPr/>
          <a:lstStyle/>
          <a:p>
            <a:r>
              <a:rPr lang="nn-NO" dirty="0" smtClean="0">
                <a:solidFill>
                  <a:srgbClr val="DB8916"/>
                </a:solidFill>
                <a:latin typeface="+mj-lt"/>
              </a:rPr>
              <a:t>EIGEDOMSSKATT</a:t>
            </a:r>
            <a:endParaRPr lang="nn-NO" dirty="0">
              <a:solidFill>
                <a:srgbClr val="DB8916"/>
              </a:solidFill>
              <a:latin typeface="+mj-lt"/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591507" y="1455702"/>
            <a:ext cx="10972800" cy="3797300"/>
          </a:xfrm>
        </p:spPr>
        <p:txBody>
          <a:bodyPr/>
          <a:lstStyle/>
          <a:p>
            <a:pPr marL="0" indent="0">
              <a:buNone/>
            </a:pPr>
            <a:r>
              <a:rPr lang="nn-NO" dirty="0" smtClean="0">
                <a:solidFill>
                  <a:srgbClr val="DB8916"/>
                </a:solidFill>
                <a:latin typeface="+mn-lt"/>
              </a:rPr>
              <a:t>Eigedomsskatt 2019-tal:</a:t>
            </a: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Ca. 5 376 000,- hytter</a:t>
            </a: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Ca. </a:t>
            </a:r>
            <a:r>
              <a:rPr lang="nn-NO" dirty="0">
                <a:solidFill>
                  <a:srgbClr val="DB8916"/>
                </a:solidFill>
                <a:latin typeface="+mn-lt"/>
              </a:rPr>
              <a:t>7</a:t>
            </a:r>
            <a:r>
              <a:rPr lang="nn-NO" dirty="0" smtClean="0">
                <a:solidFill>
                  <a:srgbClr val="DB8916"/>
                </a:solidFill>
                <a:latin typeface="+mn-lt"/>
              </a:rPr>
              <a:t> 027 000,- bustader</a:t>
            </a:r>
          </a:p>
          <a:p>
            <a:pPr marL="0" indent="0">
              <a:buNone/>
            </a:pPr>
            <a:endParaRPr lang="nn-NO" dirty="0" smtClean="0"/>
          </a:p>
          <a:p>
            <a:pPr marL="0" indent="0">
              <a:buNone/>
            </a:pPr>
            <a:r>
              <a:rPr lang="nn-NO" b="1" dirty="0" smtClean="0">
                <a:solidFill>
                  <a:srgbClr val="DB8916"/>
                </a:solidFill>
                <a:latin typeface="+mn-lt"/>
              </a:rPr>
              <a:t>OBS! Botnfrådrag</a:t>
            </a:r>
          </a:p>
        </p:txBody>
      </p:sp>
      <p:pic>
        <p:nvPicPr>
          <p:cNvPr id="3" name="Bilde 1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7" y="5916465"/>
            <a:ext cx="2148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167" y="1455702"/>
            <a:ext cx="6066046" cy="2889754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9002" y="1020763"/>
            <a:ext cx="3576375" cy="4018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5070" y="4476287"/>
            <a:ext cx="9906751" cy="4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5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91507" y="261067"/>
            <a:ext cx="10972799" cy="748202"/>
          </a:xfrm>
        </p:spPr>
        <p:txBody>
          <a:bodyPr/>
          <a:lstStyle/>
          <a:p>
            <a:r>
              <a:rPr lang="nn-NO" sz="4800" dirty="0" smtClean="0">
                <a:solidFill>
                  <a:srgbClr val="DB8916"/>
                </a:solidFill>
                <a:latin typeface="+mj-lt"/>
              </a:rPr>
              <a:t>HYTTEMØTE FOR HYTTEGOLINGAR</a:t>
            </a:r>
            <a:br>
              <a:rPr lang="nn-NO" sz="4800" dirty="0" smtClean="0">
                <a:solidFill>
                  <a:srgbClr val="DB8916"/>
                </a:solidFill>
                <a:latin typeface="+mj-lt"/>
              </a:rPr>
            </a:br>
            <a:r>
              <a:rPr lang="nn-NO" sz="4800" dirty="0" smtClean="0">
                <a:solidFill>
                  <a:srgbClr val="DB8916"/>
                </a:solidFill>
                <a:latin typeface="+mj-lt"/>
              </a:rPr>
              <a:t/>
            </a:r>
            <a:br>
              <a:rPr lang="nn-NO" sz="4800" dirty="0" smtClean="0">
                <a:solidFill>
                  <a:srgbClr val="DB8916"/>
                </a:solidFill>
                <a:latin typeface="+mj-lt"/>
              </a:rPr>
            </a:br>
            <a:r>
              <a:rPr lang="nn-NO" sz="3200" dirty="0" smtClean="0">
                <a:solidFill>
                  <a:srgbClr val="DB8916"/>
                </a:solidFill>
                <a:latin typeface="+mj-lt"/>
              </a:rPr>
              <a:t>Gol kommune</a:t>
            </a:r>
            <a:br>
              <a:rPr lang="nn-NO" sz="3200" dirty="0" smtClean="0">
                <a:solidFill>
                  <a:srgbClr val="DB8916"/>
                </a:solidFill>
                <a:latin typeface="+mj-lt"/>
              </a:rPr>
            </a:br>
            <a:r>
              <a:rPr lang="nn-NO" sz="3200" dirty="0" smtClean="0">
                <a:solidFill>
                  <a:srgbClr val="DB8916"/>
                </a:solidFill>
                <a:latin typeface="+mj-lt"/>
              </a:rPr>
              <a:t> 05.10.19 </a:t>
            </a:r>
            <a:br>
              <a:rPr lang="nn-NO" sz="3200" dirty="0" smtClean="0">
                <a:solidFill>
                  <a:srgbClr val="DB8916"/>
                </a:solidFill>
                <a:latin typeface="+mj-lt"/>
              </a:rPr>
            </a:br>
            <a:r>
              <a:rPr lang="nn-NO" sz="3200" dirty="0" smtClean="0">
                <a:solidFill>
                  <a:srgbClr val="DB8916"/>
                </a:solidFill>
                <a:latin typeface="+mj-lt"/>
              </a:rPr>
              <a:t>Gol skule aulaen</a:t>
            </a:r>
            <a:endParaRPr lang="nn-NO" dirty="0">
              <a:solidFill>
                <a:srgbClr val="DB8916"/>
              </a:solidFill>
              <a:latin typeface="+mj-lt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906" y="3396254"/>
            <a:ext cx="4128000" cy="3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Bilde 1" descr="image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7" y="5916465"/>
            <a:ext cx="2148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24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361470"/>
            <a:ext cx="10972799" cy="748202"/>
          </a:xfrm>
        </p:spPr>
        <p:txBody>
          <a:bodyPr/>
          <a:lstStyle/>
          <a:p>
            <a:r>
              <a:rPr lang="nn-NO" dirty="0" smtClean="0">
                <a:solidFill>
                  <a:srgbClr val="DB8916"/>
                </a:solidFill>
                <a:latin typeface="+mj-lt"/>
              </a:rPr>
              <a:t>VELKOMEN TIL HYTTEMØTE!</a:t>
            </a:r>
            <a:endParaRPr lang="nn-NO" dirty="0">
              <a:solidFill>
                <a:srgbClr val="DB8916"/>
              </a:solidFill>
              <a:latin typeface="+mj-lt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n-NO" dirty="0" smtClean="0">
              <a:solidFill>
                <a:srgbClr val="DB8916"/>
              </a:solidFill>
              <a:latin typeface="+mn-lt"/>
            </a:endParaRP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Fjerde hyttemøte i Gol kommune</a:t>
            </a:r>
          </a:p>
          <a:p>
            <a:pPr marL="0" indent="0">
              <a:buNone/>
            </a:pPr>
            <a:endParaRPr lang="nn-NO" dirty="0" smtClean="0">
              <a:solidFill>
                <a:srgbClr val="DB8916"/>
              </a:solidFill>
              <a:latin typeface="+mn-lt"/>
            </a:endParaRP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Skapa dialog med hyttegolingane - talerett</a:t>
            </a:r>
          </a:p>
          <a:p>
            <a:endParaRPr lang="nn-NO" dirty="0" smtClean="0">
              <a:solidFill>
                <a:srgbClr val="DB8916"/>
              </a:solidFill>
              <a:latin typeface="+mn-lt"/>
            </a:endParaRPr>
          </a:p>
        </p:txBody>
      </p:sp>
      <p:pic>
        <p:nvPicPr>
          <p:cNvPr id="2063" name="Picture 15" descr="C:\Users\go-hegr\AppData\Local\Microsoft\Windows\Temporary Internet Files\Content.Outlook\FFEY492N\FullSizeRender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824" y="1170454"/>
            <a:ext cx="3415225" cy="241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5" name="Bilde 1" descr="image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7" y="5916465"/>
            <a:ext cx="2148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622" y="2199401"/>
            <a:ext cx="3416947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0622" y="3427155"/>
            <a:ext cx="3559906" cy="2584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3824" y="4278900"/>
            <a:ext cx="3328704" cy="24508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3006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1436" y="481502"/>
            <a:ext cx="10972799" cy="748202"/>
          </a:xfrm>
        </p:spPr>
        <p:txBody>
          <a:bodyPr/>
          <a:lstStyle/>
          <a:p>
            <a:r>
              <a:rPr lang="nn-NO" dirty="0" smtClean="0">
                <a:solidFill>
                  <a:srgbClr val="DB8916"/>
                </a:solidFill>
                <a:latin typeface="+mj-lt"/>
              </a:rPr>
              <a:t>Program for møtet:</a:t>
            </a:r>
            <a:endParaRPr lang="nn-NO" dirty="0">
              <a:solidFill>
                <a:srgbClr val="DB8916"/>
              </a:solidFill>
              <a:latin typeface="+mj-lt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1436" y="1229704"/>
            <a:ext cx="10972800" cy="3797300"/>
          </a:xfrm>
        </p:spPr>
        <p:txBody>
          <a:bodyPr/>
          <a:lstStyle/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Velkomen v/ordførar</a:t>
            </a:r>
          </a:p>
          <a:p>
            <a:r>
              <a:rPr lang="nn-NO" dirty="0">
                <a:solidFill>
                  <a:srgbClr val="DB8916"/>
                </a:solidFill>
                <a:latin typeface="+mn-lt"/>
              </a:rPr>
              <a:t>Samfunn og utvikling, Gol </a:t>
            </a:r>
            <a:r>
              <a:rPr lang="nn-NO" dirty="0" smtClean="0">
                <a:solidFill>
                  <a:srgbClr val="DB8916"/>
                </a:solidFill>
                <a:latin typeface="+mn-lt"/>
              </a:rPr>
              <a:t>kommune</a:t>
            </a:r>
            <a:endParaRPr lang="nn-NO" dirty="0">
              <a:solidFill>
                <a:srgbClr val="DB8916"/>
              </a:solidFill>
              <a:latin typeface="+mn-lt"/>
            </a:endParaRP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Hallingdal Renovasjon</a:t>
            </a:r>
          </a:p>
          <a:p>
            <a:r>
              <a:rPr lang="nn-NO" dirty="0" err="1" smtClean="0">
                <a:solidFill>
                  <a:srgbClr val="DB8916"/>
                </a:solidFill>
                <a:latin typeface="+mn-lt"/>
              </a:rPr>
              <a:t>Visit</a:t>
            </a:r>
            <a:r>
              <a:rPr lang="nn-NO" dirty="0" smtClean="0">
                <a:solidFill>
                  <a:srgbClr val="DB8916"/>
                </a:solidFill>
                <a:latin typeface="+mn-lt"/>
              </a:rPr>
              <a:t> Gol</a:t>
            </a: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Utmarkslaget v/ leiar</a:t>
            </a: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Spørsmål og </a:t>
            </a:r>
            <a:r>
              <a:rPr lang="nn-NO" dirty="0" err="1" smtClean="0">
                <a:solidFill>
                  <a:srgbClr val="DB8916"/>
                </a:solidFill>
                <a:latin typeface="+mn-lt"/>
              </a:rPr>
              <a:t>svar</a:t>
            </a:r>
            <a:endParaRPr lang="nn-NO" dirty="0" smtClean="0">
              <a:solidFill>
                <a:srgbClr val="DB8916"/>
              </a:solidFill>
              <a:latin typeface="+mn-lt"/>
            </a:endParaRPr>
          </a:p>
          <a:p>
            <a:r>
              <a:rPr lang="nn-NO" dirty="0" smtClean="0">
                <a:solidFill>
                  <a:srgbClr val="DB8916"/>
                </a:solidFill>
                <a:latin typeface="+mn-lt"/>
              </a:rPr>
              <a:t>Oppsummering (HKN?)</a:t>
            </a:r>
          </a:p>
          <a:p>
            <a:pPr marL="0" indent="0" algn="ctr">
              <a:buNone/>
            </a:pPr>
            <a:r>
              <a:rPr lang="nn-NO" dirty="0" smtClean="0">
                <a:solidFill>
                  <a:srgbClr val="DB8916"/>
                </a:solidFill>
                <a:latin typeface="+mn-lt"/>
              </a:rPr>
              <a:t>  </a:t>
            </a:r>
            <a:endParaRPr lang="nn-NO" dirty="0">
              <a:solidFill>
                <a:srgbClr val="DB8916"/>
              </a:solidFill>
              <a:latin typeface="+mn-lt"/>
            </a:endParaRPr>
          </a:p>
        </p:txBody>
      </p:sp>
      <p:pic>
        <p:nvPicPr>
          <p:cNvPr id="4" name="Bilde 1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7" y="5916465"/>
            <a:ext cx="2148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0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8"/>
          <p:cNvSpPr>
            <a:spLocks noGrp="1"/>
          </p:cNvSpPr>
          <p:nvPr>
            <p:ph type="title"/>
          </p:nvPr>
        </p:nvSpPr>
        <p:spPr>
          <a:xfrm>
            <a:off x="591507" y="279432"/>
            <a:ext cx="10972799" cy="748202"/>
          </a:xfrm>
        </p:spPr>
        <p:txBody>
          <a:bodyPr/>
          <a:lstStyle/>
          <a:p>
            <a:r>
              <a:rPr lang="nn-NO" dirty="0">
                <a:solidFill>
                  <a:srgbClr val="DB8916"/>
                </a:solidFill>
                <a:latin typeface="+mj-lt"/>
              </a:rPr>
              <a:t>OPPSUMMERING FRÅ 2016 MØTET: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n-NO" dirty="0" smtClean="0">
              <a:solidFill>
                <a:srgbClr val="DB8916"/>
              </a:solidFill>
              <a:latin typeface="+mn-lt"/>
            </a:endParaRPr>
          </a:p>
          <a:p>
            <a:endParaRPr lang="nn-NO" dirty="0">
              <a:solidFill>
                <a:srgbClr val="DB8916"/>
              </a:solidFill>
              <a:latin typeface="+mn-lt"/>
            </a:endParaRPr>
          </a:p>
        </p:txBody>
      </p:sp>
      <p:pic>
        <p:nvPicPr>
          <p:cNvPr id="4" name="Bilde 1" descr="image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7" y="5916465"/>
            <a:ext cx="2148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ktangel 9"/>
          <p:cNvSpPr/>
          <p:nvPr/>
        </p:nvSpPr>
        <p:spPr>
          <a:xfrm>
            <a:off x="591507" y="1143783"/>
            <a:ext cx="115650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dirty="0">
                <a:solidFill>
                  <a:srgbClr val="DB8916"/>
                </a:solidFill>
              </a:rPr>
              <a:t>Tilstade: ca. 32 </a:t>
            </a:r>
            <a:r>
              <a:rPr lang="nn-NO" dirty="0" smtClean="0">
                <a:solidFill>
                  <a:srgbClr val="DB8916"/>
                </a:solidFill>
              </a:rPr>
              <a:t>hyttegolingar</a:t>
            </a:r>
          </a:p>
          <a:p>
            <a:endParaRPr lang="nn-NO" dirty="0">
              <a:solidFill>
                <a:srgbClr val="DB8916"/>
              </a:solidFill>
            </a:endParaRPr>
          </a:p>
          <a:p>
            <a:r>
              <a:rPr lang="nn-NO" dirty="0" smtClean="0">
                <a:solidFill>
                  <a:srgbClr val="DB8916"/>
                </a:solidFill>
              </a:rPr>
              <a:t>Innspel </a:t>
            </a:r>
            <a:r>
              <a:rPr lang="nn-NO" dirty="0">
                <a:solidFill>
                  <a:srgbClr val="DB8916"/>
                </a:solidFill>
              </a:rPr>
              <a:t>frå møtedeltakarar: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b="1" dirty="0">
                <a:solidFill>
                  <a:srgbClr val="DB8916"/>
                </a:solidFill>
              </a:rPr>
              <a:t>Opningstider</a:t>
            </a:r>
            <a:r>
              <a:rPr lang="nn-NO" dirty="0">
                <a:solidFill>
                  <a:srgbClr val="DB8916"/>
                </a:solidFill>
              </a:rPr>
              <a:t> er viktig for hyttegolingane og det kom attendemelding på at opningstider ved butikkar, turistkontor og symjehall (og/eller andre aktivitetstilbod) må betrast for dei som oppheld seg i kommunen. Innspelet blir lyfta via dagleg leiar i Gol Reisemål til styret som styrar opningstider for turistkontor og til butikkane i neste sentrumsmøte. Ordførar vil ta innspel på opningstider til symjehall og/eller andre aktivitetstilbod i kommunal regi til politikarane.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b="1" dirty="0">
                <a:solidFill>
                  <a:srgbClr val="DB8916"/>
                </a:solidFill>
              </a:rPr>
              <a:t>Løypebidraget</a:t>
            </a:r>
            <a:r>
              <a:rPr lang="nn-NO" dirty="0">
                <a:solidFill>
                  <a:srgbClr val="DB8916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>
                <a:solidFill>
                  <a:srgbClr val="DB8916"/>
                </a:solidFill>
              </a:rPr>
              <a:t>Ynskje om </a:t>
            </a:r>
            <a:r>
              <a:rPr lang="nn-NO" b="1" dirty="0">
                <a:solidFill>
                  <a:srgbClr val="DB8916"/>
                </a:solidFill>
              </a:rPr>
              <a:t>meir informasjon </a:t>
            </a:r>
            <a:r>
              <a:rPr lang="nn-NO" dirty="0">
                <a:solidFill>
                  <a:srgbClr val="DB8916"/>
                </a:solidFill>
              </a:rPr>
              <a:t>frå Gol kommune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>
                <a:solidFill>
                  <a:srgbClr val="DB8916"/>
                </a:solidFill>
              </a:rPr>
              <a:t>Ynskje om </a:t>
            </a:r>
            <a:r>
              <a:rPr lang="nn-NO" b="1" dirty="0">
                <a:solidFill>
                  <a:srgbClr val="DB8916"/>
                </a:solidFill>
              </a:rPr>
              <a:t>eit</a:t>
            </a:r>
            <a:r>
              <a:rPr lang="nn-NO" dirty="0">
                <a:solidFill>
                  <a:srgbClr val="DB8916"/>
                </a:solidFill>
              </a:rPr>
              <a:t> </a:t>
            </a:r>
            <a:r>
              <a:rPr lang="nn-NO" b="1" dirty="0">
                <a:solidFill>
                  <a:srgbClr val="DB8916"/>
                </a:solidFill>
              </a:rPr>
              <a:t>møte i halvåret</a:t>
            </a:r>
          </a:p>
        </p:txBody>
      </p:sp>
    </p:spTree>
    <p:extLst>
      <p:ext uri="{BB962C8B-B14F-4D97-AF65-F5344CB8AC3E}">
        <p14:creationId xmlns:p14="http://schemas.microsoft.com/office/powerpoint/2010/main" val="117365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8"/>
          <p:cNvSpPr>
            <a:spLocks noGrp="1"/>
          </p:cNvSpPr>
          <p:nvPr>
            <p:ph type="title"/>
          </p:nvPr>
        </p:nvSpPr>
        <p:spPr>
          <a:xfrm>
            <a:off x="591507" y="112701"/>
            <a:ext cx="10972799" cy="748202"/>
          </a:xfrm>
        </p:spPr>
        <p:txBody>
          <a:bodyPr/>
          <a:lstStyle/>
          <a:p>
            <a:r>
              <a:rPr lang="nn-NO" dirty="0">
                <a:solidFill>
                  <a:srgbClr val="DB8916"/>
                </a:solidFill>
                <a:latin typeface="+mj-lt"/>
              </a:rPr>
              <a:t>OPPSUMMERING FRÅ </a:t>
            </a:r>
            <a:r>
              <a:rPr lang="nn-NO" dirty="0" smtClean="0">
                <a:solidFill>
                  <a:srgbClr val="DB8916"/>
                </a:solidFill>
                <a:latin typeface="+mj-lt"/>
              </a:rPr>
              <a:t>2017 </a:t>
            </a:r>
            <a:r>
              <a:rPr lang="nn-NO" dirty="0">
                <a:solidFill>
                  <a:srgbClr val="DB8916"/>
                </a:solidFill>
                <a:latin typeface="+mj-lt"/>
              </a:rPr>
              <a:t>MØTET: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n-NO" dirty="0" smtClean="0">
              <a:solidFill>
                <a:srgbClr val="DB8916"/>
              </a:solidFill>
              <a:latin typeface="+mn-lt"/>
            </a:endParaRPr>
          </a:p>
          <a:p>
            <a:endParaRPr lang="nn-NO" dirty="0">
              <a:solidFill>
                <a:srgbClr val="DB8916"/>
              </a:solidFill>
              <a:latin typeface="+mn-lt"/>
            </a:endParaRPr>
          </a:p>
        </p:txBody>
      </p:sp>
      <p:pic>
        <p:nvPicPr>
          <p:cNvPr id="4" name="Bilde 1" descr="image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7" y="5916465"/>
            <a:ext cx="2148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ktangel 1"/>
          <p:cNvSpPr/>
          <p:nvPr/>
        </p:nvSpPr>
        <p:spPr>
          <a:xfrm>
            <a:off x="495300" y="711028"/>
            <a:ext cx="112014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dirty="0">
                <a:solidFill>
                  <a:srgbClr val="DB8916"/>
                </a:solidFill>
              </a:rPr>
              <a:t>Tilstade: ca. 60 hyttegolingar</a:t>
            </a:r>
          </a:p>
          <a:p>
            <a:endParaRPr lang="nn-NO" dirty="0" smtClean="0">
              <a:solidFill>
                <a:srgbClr val="DB8916"/>
              </a:solidFill>
            </a:endParaRPr>
          </a:p>
          <a:p>
            <a:r>
              <a:rPr lang="nn-NO" dirty="0" smtClean="0">
                <a:solidFill>
                  <a:srgbClr val="DB8916"/>
                </a:solidFill>
              </a:rPr>
              <a:t>Innleiarar</a:t>
            </a:r>
            <a:r>
              <a:rPr lang="nn-NO" dirty="0">
                <a:solidFill>
                  <a:srgbClr val="DB8916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DB8916"/>
                </a:solidFill>
              </a:rPr>
              <a:t>Hytteundersøkinga </a:t>
            </a:r>
            <a:r>
              <a:rPr lang="nn-NO" dirty="0">
                <a:solidFill>
                  <a:srgbClr val="DB8916"/>
                </a:solidFill>
              </a:rPr>
              <a:t>2017/Second Homes v/Gudmund Brekko – resultat frå hytteundersøking som er gjennomført i Gol kommune</a:t>
            </a:r>
          </a:p>
          <a:p>
            <a:endParaRPr lang="nn-NO" dirty="0" smtClean="0">
              <a:solidFill>
                <a:srgbClr val="DB8916"/>
              </a:solidFill>
            </a:endParaRPr>
          </a:p>
          <a:p>
            <a:r>
              <a:rPr lang="nn-NO" dirty="0" smtClean="0">
                <a:solidFill>
                  <a:srgbClr val="DB8916"/>
                </a:solidFill>
              </a:rPr>
              <a:t>Innspel </a:t>
            </a:r>
            <a:r>
              <a:rPr lang="nn-NO" dirty="0">
                <a:solidFill>
                  <a:srgbClr val="DB8916"/>
                </a:solidFill>
              </a:rPr>
              <a:t>frå hyttegolingane: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DB8916"/>
                </a:solidFill>
              </a:rPr>
              <a:t>Meir </a:t>
            </a:r>
            <a:r>
              <a:rPr lang="nn-NO" b="1" dirty="0">
                <a:solidFill>
                  <a:srgbClr val="DB8916"/>
                </a:solidFill>
              </a:rPr>
              <a:t>bidrag frå kommunen til løyper, sumar- og vinteraktivitetar, vedlikehald av sti og løyper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DB8916"/>
                </a:solidFill>
              </a:rPr>
              <a:t>Skapa </a:t>
            </a:r>
            <a:r>
              <a:rPr lang="nn-NO" dirty="0">
                <a:solidFill>
                  <a:srgbClr val="DB8916"/>
                </a:solidFill>
              </a:rPr>
              <a:t>ein </a:t>
            </a:r>
            <a:r>
              <a:rPr lang="nn-NO" b="1" dirty="0">
                <a:solidFill>
                  <a:srgbClr val="DB8916"/>
                </a:solidFill>
              </a:rPr>
              <a:t>kommunikasjonsplattform</a:t>
            </a:r>
            <a:r>
              <a:rPr lang="nn-NO" dirty="0">
                <a:solidFill>
                  <a:srgbClr val="DB8916"/>
                </a:solidFill>
              </a:rPr>
              <a:t> mellom hyttegolingane og kommunen, gjerne bruk av heimeside der ein kan dele relevant informasjon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err="1" smtClean="0">
                <a:solidFill>
                  <a:srgbClr val="DB8916"/>
                </a:solidFill>
              </a:rPr>
              <a:t>Oppfordring</a:t>
            </a:r>
            <a:r>
              <a:rPr lang="nn-NO" dirty="0" smtClean="0">
                <a:solidFill>
                  <a:srgbClr val="DB8916"/>
                </a:solidFill>
              </a:rPr>
              <a:t> </a:t>
            </a:r>
            <a:r>
              <a:rPr lang="nn-NO" dirty="0">
                <a:solidFill>
                  <a:srgbClr val="DB8916"/>
                </a:solidFill>
              </a:rPr>
              <a:t>til aktørar om å bruke </a:t>
            </a:r>
            <a:r>
              <a:rPr lang="nn-NO" b="1" dirty="0">
                <a:solidFill>
                  <a:srgbClr val="DB8916"/>
                </a:solidFill>
              </a:rPr>
              <a:t>enkle betalingsordningar som blant anna Vipps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DB8916"/>
                </a:solidFill>
              </a:rPr>
              <a:t>Ynskje </a:t>
            </a:r>
            <a:r>
              <a:rPr lang="nn-NO" dirty="0">
                <a:solidFill>
                  <a:srgbClr val="DB8916"/>
                </a:solidFill>
              </a:rPr>
              <a:t>om </a:t>
            </a:r>
            <a:r>
              <a:rPr lang="nn-NO" b="1" dirty="0" err="1">
                <a:solidFill>
                  <a:srgbClr val="DB8916"/>
                </a:solidFill>
              </a:rPr>
              <a:t>tidlegløyper</a:t>
            </a:r>
            <a:r>
              <a:rPr lang="nn-NO" dirty="0">
                <a:solidFill>
                  <a:srgbClr val="DB8916"/>
                </a:solidFill>
              </a:rPr>
              <a:t>, men det krev vedlikehald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b="1" dirty="0" smtClean="0">
                <a:solidFill>
                  <a:srgbClr val="DB8916"/>
                </a:solidFill>
              </a:rPr>
              <a:t>Større </a:t>
            </a:r>
            <a:r>
              <a:rPr lang="nn-NO" b="1" dirty="0">
                <a:solidFill>
                  <a:srgbClr val="DB8916"/>
                </a:solidFill>
              </a:rPr>
              <a:t>og betre skilting ved renovasjonspunkta </a:t>
            </a:r>
            <a:r>
              <a:rPr lang="nn-NO" dirty="0">
                <a:solidFill>
                  <a:srgbClr val="DB8916"/>
                </a:solidFill>
              </a:rPr>
              <a:t>på </a:t>
            </a:r>
            <a:r>
              <a:rPr lang="nn-NO" dirty="0" err="1">
                <a:solidFill>
                  <a:srgbClr val="DB8916"/>
                </a:solidFill>
              </a:rPr>
              <a:t>Golsfjellet</a:t>
            </a:r>
            <a:r>
              <a:rPr lang="nn-NO" dirty="0">
                <a:solidFill>
                  <a:srgbClr val="DB8916"/>
                </a:solidFill>
              </a:rPr>
              <a:t> om </a:t>
            </a:r>
            <a:r>
              <a:rPr lang="nn-NO" dirty="0" err="1">
                <a:solidFill>
                  <a:srgbClr val="DB8916"/>
                </a:solidFill>
              </a:rPr>
              <a:t>opninstider</a:t>
            </a:r>
            <a:r>
              <a:rPr lang="nn-NO" dirty="0">
                <a:solidFill>
                  <a:srgbClr val="DB8916"/>
                </a:solidFill>
              </a:rPr>
              <a:t> til </a:t>
            </a:r>
            <a:r>
              <a:rPr lang="nn-NO" dirty="0" err="1">
                <a:solidFill>
                  <a:srgbClr val="DB8916"/>
                </a:solidFill>
              </a:rPr>
              <a:t>Klemmavegen</a:t>
            </a:r>
            <a:r>
              <a:rPr lang="nn-NO" dirty="0">
                <a:solidFill>
                  <a:srgbClr val="DB8916"/>
                </a:solidFill>
              </a:rPr>
              <a:t>/avfallsmottaket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DB8916"/>
                </a:solidFill>
              </a:rPr>
              <a:t>Ynskje </a:t>
            </a:r>
            <a:r>
              <a:rPr lang="nn-NO" dirty="0">
                <a:solidFill>
                  <a:srgbClr val="DB8916"/>
                </a:solidFill>
              </a:rPr>
              <a:t>om at Hallingdal Renovasjon også tilbyr </a:t>
            </a:r>
            <a:r>
              <a:rPr lang="nn-NO" b="1" dirty="0">
                <a:solidFill>
                  <a:srgbClr val="DB8916"/>
                </a:solidFill>
              </a:rPr>
              <a:t>sortering av matavfall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DB8916"/>
                </a:solidFill>
              </a:rPr>
              <a:t>Ynskje </a:t>
            </a:r>
            <a:r>
              <a:rPr lang="nn-NO" dirty="0">
                <a:solidFill>
                  <a:srgbClr val="DB8916"/>
                </a:solidFill>
              </a:rPr>
              <a:t>om meir </a:t>
            </a:r>
            <a:r>
              <a:rPr lang="nn-NO" b="1" dirty="0">
                <a:solidFill>
                  <a:srgbClr val="DB8916"/>
                </a:solidFill>
              </a:rPr>
              <a:t>informasjon om kollektivtrafikken </a:t>
            </a:r>
            <a:r>
              <a:rPr lang="nn-NO" dirty="0">
                <a:solidFill>
                  <a:srgbClr val="DB8916"/>
                </a:solidFill>
              </a:rPr>
              <a:t>i og til/frå Gol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err="1" smtClean="0">
                <a:solidFill>
                  <a:srgbClr val="DB8916"/>
                </a:solidFill>
              </a:rPr>
              <a:t>Oppfordre</a:t>
            </a:r>
            <a:r>
              <a:rPr lang="nn-NO" dirty="0" smtClean="0">
                <a:solidFill>
                  <a:srgbClr val="DB8916"/>
                </a:solidFill>
              </a:rPr>
              <a:t> </a:t>
            </a:r>
            <a:r>
              <a:rPr lang="nn-NO" dirty="0">
                <a:solidFill>
                  <a:srgbClr val="DB8916"/>
                </a:solidFill>
              </a:rPr>
              <a:t>om at dei som ikkje deltek med løypebidrag (påstått </a:t>
            </a:r>
            <a:r>
              <a:rPr lang="nn-NO" dirty="0" err="1">
                <a:solidFill>
                  <a:srgbClr val="DB8916"/>
                </a:solidFill>
              </a:rPr>
              <a:t>ca</a:t>
            </a:r>
            <a:r>
              <a:rPr lang="nn-NO" dirty="0">
                <a:solidFill>
                  <a:srgbClr val="DB8916"/>
                </a:solidFill>
              </a:rPr>
              <a:t> 50 %) faktisk blir med å bidrar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DB8916"/>
                </a:solidFill>
              </a:rPr>
              <a:t>Framleis </a:t>
            </a:r>
            <a:r>
              <a:rPr lang="nn-NO" b="1" dirty="0">
                <a:solidFill>
                  <a:srgbClr val="DB8916"/>
                </a:solidFill>
              </a:rPr>
              <a:t>behov for å sende ut papirfaktura til eldre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DB8916"/>
                </a:solidFill>
              </a:rPr>
              <a:t>Det </a:t>
            </a:r>
            <a:r>
              <a:rPr lang="nn-NO" dirty="0">
                <a:solidFill>
                  <a:srgbClr val="DB8916"/>
                </a:solidFill>
              </a:rPr>
              <a:t>vart </a:t>
            </a:r>
            <a:r>
              <a:rPr lang="nn-NO" dirty="0" err="1">
                <a:solidFill>
                  <a:srgbClr val="DB8916"/>
                </a:solidFill>
              </a:rPr>
              <a:t>oppfordra</a:t>
            </a:r>
            <a:r>
              <a:rPr lang="nn-NO" dirty="0">
                <a:solidFill>
                  <a:srgbClr val="DB8916"/>
                </a:solidFill>
              </a:rPr>
              <a:t> frå ordføraren at hyttegolingane kan prøve å organisere seg slik at kommunen på sikt kan ha faste og hyppigare møter med representantar for hytteeigarane på </a:t>
            </a:r>
            <a:r>
              <a:rPr lang="nn-NO" dirty="0" err="1">
                <a:solidFill>
                  <a:srgbClr val="DB8916"/>
                </a:solidFill>
              </a:rPr>
              <a:t>Golsfjellet</a:t>
            </a:r>
            <a:r>
              <a:rPr lang="nn-NO" dirty="0">
                <a:solidFill>
                  <a:srgbClr val="DB8916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9779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8"/>
          <p:cNvSpPr>
            <a:spLocks noGrp="1"/>
          </p:cNvSpPr>
          <p:nvPr>
            <p:ph type="title"/>
          </p:nvPr>
        </p:nvSpPr>
        <p:spPr>
          <a:xfrm>
            <a:off x="591507" y="112701"/>
            <a:ext cx="10972799" cy="748202"/>
          </a:xfrm>
        </p:spPr>
        <p:txBody>
          <a:bodyPr/>
          <a:lstStyle/>
          <a:p>
            <a:r>
              <a:rPr lang="nn-NO" dirty="0">
                <a:solidFill>
                  <a:srgbClr val="DB8916"/>
                </a:solidFill>
                <a:latin typeface="+mj-lt"/>
              </a:rPr>
              <a:t>OPPSUMMERING FRÅ </a:t>
            </a:r>
            <a:r>
              <a:rPr lang="nn-NO" dirty="0" smtClean="0">
                <a:solidFill>
                  <a:srgbClr val="DB8916"/>
                </a:solidFill>
                <a:latin typeface="+mj-lt"/>
              </a:rPr>
              <a:t>2018 </a:t>
            </a:r>
            <a:r>
              <a:rPr lang="nn-NO" dirty="0">
                <a:solidFill>
                  <a:srgbClr val="DB8916"/>
                </a:solidFill>
                <a:latin typeface="+mj-lt"/>
              </a:rPr>
              <a:t>MØTET: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n-NO" dirty="0" smtClean="0">
              <a:solidFill>
                <a:srgbClr val="DB8916"/>
              </a:solidFill>
              <a:latin typeface="+mn-lt"/>
            </a:endParaRPr>
          </a:p>
          <a:p>
            <a:endParaRPr lang="nn-NO" dirty="0">
              <a:solidFill>
                <a:srgbClr val="DB8916"/>
              </a:solidFill>
              <a:latin typeface="+mn-lt"/>
            </a:endParaRPr>
          </a:p>
        </p:txBody>
      </p:sp>
      <p:pic>
        <p:nvPicPr>
          <p:cNvPr id="4" name="Bilde 1" descr="image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7" y="5916465"/>
            <a:ext cx="2148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ktangel 1"/>
          <p:cNvSpPr/>
          <p:nvPr/>
        </p:nvSpPr>
        <p:spPr>
          <a:xfrm>
            <a:off x="495300" y="711028"/>
            <a:ext cx="112014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dirty="0">
                <a:solidFill>
                  <a:srgbClr val="DB8916"/>
                </a:solidFill>
              </a:rPr>
              <a:t>Tilstade: ca. </a:t>
            </a:r>
            <a:r>
              <a:rPr lang="nn-NO" dirty="0" smtClean="0">
                <a:solidFill>
                  <a:srgbClr val="DB8916"/>
                </a:solidFill>
              </a:rPr>
              <a:t>18 </a:t>
            </a:r>
            <a:r>
              <a:rPr lang="nn-NO" dirty="0">
                <a:solidFill>
                  <a:srgbClr val="DB8916"/>
                </a:solidFill>
              </a:rPr>
              <a:t>hyttegolingar</a:t>
            </a:r>
          </a:p>
          <a:p>
            <a:endParaRPr lang="nn-NO" dirty="0" smtClean="0">
              <a:solidFill>
                <a:srgbClr val="DB8916"/>
              </a:solidFill>
            </a:endParaRPr>
          </a:p>
          <a:p>
            <a:r>
              <a:rPr lang="nn-NO" dirty="0" smtClean="0">
                <a:solidFill>
                  <a:srgbClr val="DB8916"/>
                </a:solidFill>
              </a:rPr>
              <a:t>Innspel </a:t>
            </a:r>
            <a:r>
              <a:rPr lang="nn-NO" dirty="0">
                <a:solidFill>
                  <a:srgbClr val="DB8916"/>
                </a:solidFill>
              </a:rPr>
              <a:t>frå </a:t>
            </a:r>
            <a:r>
              <a:rPr lang="nn-NO" dirty="0" smtClean="0">
                <a:solidFill>
                  <a:srgbClr val="DB8916"/>
                </a:solidFill>
              </a:rPr>
              <a:t>hyttegolingane:</a:t>
            </a:r>
            <a:endParaRPr lang="nn-NO" dirty="0">
              <a:solidFill>
                <a:srgbClr val="DB891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DB8916"/>
                </a:solidFill>
              </a:rPr>
              <a:t>Viktig </a:t>
            </a:r>
            <a:r>
              <a:rPr lang="nn-NO" dirty="0">
                <a:solidFill>
                  <a:srgbClr val="DB8916"/>
                </a:solidFill>
              </a:rPr>
              <a:t>at kommunen forbereder seg og presenterer </a:t>
            </a:r>
            <a:r>
              <a:rPr lang="nn-NO" b="1" dirty="0">
                <a:solidFill>
                  <a:srgbClr val="DB8916"/>
                </a:solidFill>
              </a:rPr>
              <a:t>kva som er nytt </a:t>
            </a:r>
            <a:r>
              <a:rPr lang="nn-NO" dirty="0">
                <a:solidFill>
                  <a:srgbClr val="DB8916"/>
                </a:solidFill>
              </a:rPr>
              <a:t>i høve til førre år på sine hyttemøter </a:t>
            </a:r>
            <a:endParaRPr lang="nn-NO" dirty="0" smtClean="0">
              <a:solidFill>
                <a:srgbClr val="DB891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DB8916"/>
                </a:solidFill>
              </a:rPr>
              <a:t>Gode </a:t>
            </a:r>
            <a:r>
              <a:rPr lang="nn-NO" dirty="0">
                <a:solidFill>
                  <a:srgbClr val="DB8916"/>
                </a:solidFill>
              </a:rPr>
              <a:t>attendemeldingar på </a:t>
            </a:r>
            <a:r>
              <a:rPr lang="nn-NO" b="1" dirty="0">
                <a:solidFill>
                  <a:srgbClr val="DB8916"/>
                </a:solidFill>
              </a:rPr>
              <a:t>kommunens føringar til kommuneplanen </a:t>
            </a:r>
            <a:r>
              <a:rPr lang="nn-NO" dirty="0" err="1">
                <a:solidFill>
                  <a:srgbClr val="DB8916"/>
                </a:solidFill>
              </a:rPr>
              <a:t>ifm</a:t>
            </a:r>
            <a:r>
              <a:rPr lang="nn-NO" dirty="0">
                <a:solidFill>
                  <a:srgbClr val="DB8916"/>
                </a:solidFill>
              </a:rPr>
              <a:t>. fortetting av hytteområder versus å opne for nye </a:t>
            </a:r>
            <a:r>
              <a:rPr lang="nn-NO" dirty="0" smtClean="0">
                <a:solidFill>
                  <a:srgbClr val="DB8916"/>
                </a:solidFill>
              </a:rPr>
              <a:t>områder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DB8916"/>
                </a:solidFill>
              </a:rPr>
              <a:t>Attendemeldingar </a:t>
            </a:r>
            <a:r>
              <a:rPr lang="nn-NO" dirty="0">
                <a:solidFill>
                  <a:srgbClr val="DB8916"/>
                </a:solidFill>
              </a:rPr>
              <a:t>som går på </a:t>
            </a:r>
            <a:r>
              <a:rPr lang="nn-NO" b="1" dirty="0">
                <a:solidFill>
                  <a:srgbClr val="DB8916"/>
                </a:solidFill>
              </a:rPr>
              <a:t>hard og auka bruk av private «hyttevegar»/fjellvegar</a:t>
            </a:r>
            <a:r>
              <a:rPr lang="nn-NO" dirty="0">
                <a:solidFill>
                  <a:srgbClr val="DB8916"/>
                </a:solidFill>
              </a:rPr>
              <a:t>. Kommunen bør ta høgde for auke i bruk av vegar når ein opnar for fortetting samt stiller krav/villkår til kompensasjon ved stor anleggstrafikk til vegeigarlaga.  </a:t>
            </a:r>
            <a:endParaRPr lang="nn-NO" dirty="0" smtClean="0">
              <a:solidFill>
                <a:srgbClr val="DB891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DB8916"/>
                </a:solidFill>
              </a:rPr>
              <a:t>Det </a:t>
            </a:r>
            <a:r>
              <a:rPr lang="nn-NO" dirty="0">
                <a:solidFill>
                  <a:srgbClr val="DB8916"/>
                </a:solidFill>
              </a:rPr>
              <a:t>er eit mål å få </a:t>
            </a:r>
            <a:r>
              <a:rPr lang="nn-NO" b="1" dirty="0">
                <a:solidFill>
                  <a:srgbClr val="DB8916"/>
                </a:solidFill>
              </a:rPr>
              <a:t>lagt ut tidligare presentasjonar frå </a:t>
            </a:r>
            <a:r>
              <a:rPr lang="nn-NO" b="1" dirty="0" err="1" smtClean="0">
                <a:solidFill>
                  <a:srgbClr val="DB8916"/>
                </a:solidFill>
              </a:rPr>
              <a:t>hyttemøtene</a:t>
            </a:r>
            <a:r>
              <a:rPr lang="nn-NO" b="1" dirty="0" smtClean="0">
                <a:solidFill>
                  <a:srgbClr val="DB8916"/>
                </a:solidFill>
              </a:rPr>
              <a:t> </a:t>
            </a:r>
            <a:r>
              <a:rPr lang="nn-NO" dirty="0">
                <a:solidFill>
                  <a:srgbClr val="DB8916"/>
                </a:solidFill>
              </a:rPr>
              <a:t>samt informasjon som er gitt på tidlegare hyttemøter på hyttegolingen sin fane på kommunens heimesider.  </a:t>
            </a:r>
            <a:endParaRPr lang="nn-NO" dirty="0" smtClean="0">
              <a:solidFill>
                <a:srgbClr val="DB891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DB8916"/>
                </a:solidFill>
              </a:rPr>
              <a:t>Det </a:t>
            </a:r>
            <a:r>
              <a:rPr lang="nn-NO" dirty="0" err="1">
                <a:solidFill>
                  <a:srgbClr val="DB8916"/>
                </a:solidFill>
              </a:rPr>
              <a:t>oppfordrast</a:t>
            </a:r>
            <a:r>
              <a:rPr lang="nn-NO" dirty="0">
                <a:solidFill>
                  <a:srgbClr val="DB8916"/>
                </a:solidFill>
              </a:rPr>
              <a:t> også om at </a:t>
            </a:r>
            <a:r>
              <a:rPr lang="nn-NO" b="1" dirty="0">
                <a:solidFill>
                  <a:srgbClr val="DB8916"/>
                </a:solidFill>
              </a:rPr>
              <a:t>informasjon gitt </a:t>
            </a:r>
            <a:r>
              <a:rPr lang="nn-NO" b="1" dirty="0" err="1">
                <a:solidFill>
                  <a:srgbClr val="DB8916"/>
                </a:solidFill>
              </a:rPr>
              <a:t>ifm</a:t>
            </a:r>
            <a:r>
              <a:rPr lang="nn-NO" b="1" dirty="0">
                <a:solidFill>
                  <a:srgbClr val="DB8916"/>
                </a:solidFill>
              </a:rPr>
              <a:t>. revisjon av kommuneplan </a:t>
            </a:r>
            <a:r>
              <a:rPr lang="nn-NO" dirty="0">
                <a:solidFill>
                  <a:srgbClr val="DB8916"/>
                </a:solidFill>
              </a:rPr>
              <a:t>(presentasjonar og referat av informasjonsmøter/folkemøter ol.) blir lagt ut på hyttegolingen si fane på kommunens heimeside.  </a:t>
            </a:r>
            <a:endParaRPr lang="nn-NO" dirty="0" smtClean="0">
              <a:solidFill>
                <a:srgbClr val="DB891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DB8916"/>
                </a:solidFill>
              </a:rPr>
              <a:t>Det </a:t>
            </a:r>
            <a:r>
              <a:rPr lang="nn-NO" dirty="0">
                <a:solidFill>
                  <a:srgbClr val="DB8916"/>
                </a:solidFill>
              </a:rPr>
              <a:t>kom opp spørsmål om </a:t>
            </a:r>
            <a:r>
              <a:rPr lang="nn-NO" b="1" dirty="0">
                <a:solidFill>
                  <a:srgbClr val="DB8916"/>
                </a:solidFill>
              </a:rPr>
              <a:t>kommunens </a:t>
            </a:r>
            <a:r>
              <a:rPr lang="nn-NO" b="1" dirty="0" err="1">
                <a:solidFill>
                  <a:srgbClr val="DB8916"/>
                </a:solidFill>
              </a:rPr>
              <a:t>markagrense</a:t>
            </a:r>
            <a:r>
              <a:rPr lang="nn-NO" b="1" dirty="0">
                <a:solidFill>
                  <a:srgbClr val="DB8916"/>
                </a:solidFill>
              </a:rPr>
              <a:t> </a:t>
            </a:r>
            <a:r>
              <a:rPr lang="nn-NO" dirty="0">
                <a:solidFill>
                  <a:srgbClr val="DB8916"/>
                </a:solidFill>
              </a:rPr>
              <a:t>og det var vist på skjerm.  </a:t>
            </a:r>
            <a:endParaRPr lang="nn-NO" dirty="0" smtClean="0">
              <a:solidFill>
                <a:srgbClr val="DB891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DB8916"/>
                </a:solidFill>
              </a:rPr>
              <a:t>Innspel </a:t>
            </a:r>
            <a:r>
              <a:rPr lang="nn-NO" dirty="0">
                <a:solidFill>
                  <a:srgbClr val="DB8916"/>
                </a:solidFill>
              </a:rPr>
              <a:t>om </a:t>
            </a:r>
            <a:r>
              <a:rPr lang="nn-NO" b="1" dirty="0">
                <a:solidFill>
                  <a:srgbClr val="DB8916"/>
                </a:solidFill>
              </a:rPr>
              <a:t>betre skilting frå RV52 til </a:t>
            </a:r>
            <a:r>
              <a:rPr lang="nn-NO" b="1" dirty="0" err="1">
                <a:solidFill>
                  <a:srgbClr val="DB8916"/>
                </a:solidFill>
              </a:rPr>
              <a:t>Klemmavegen</a:t>
            </a:r>
            <a:r>
              <a:rPr lang="nn-NO" dirty="0">
                <a:solidFill>
                  <a:srgbClr val="DB8916"/>
                </a:solidFill>
              </a:rPr>
              <a:t>, innfarten ved </a:t>
            </a:r>
            <a:r>
              <a:rPr lang="nn-NO" dirty="0" err="1">
                <a:solidFill>
                  <a:srgbClr val="DB8916"/>
                </a:solidFill>
              </a:rPr>
              <a:t>Vesterhuset</a:t>
            </a:r>
            <a:r>
              <a:rPr lang="nn-NO" dirty="0">
                <a:solidFill>
                  <a:srgbClr val="DB8916"/>
                </a:solidFill>
              </a:rPr>
              <a:t>.  </a:t>
            </a:r>
            <a:endParaRPr lang="nn-NO" dirty="0" smtClean="0">
              <a:solidFill>
                <a:srgbClr val="DB891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DB8916"/>
                </a:solidFill>
              </a:rPr>
              <a:t>Betre </a:t>
            </a:r>
            <a:r>
              <a:rPr lang="nn-NO" dirty="0">
                <a:solidFill>
                  <a:srgbClr val="DB8916"/>
                </a:solidFill>
              </a:rPr>
              <a:t>informasjon og vurdering av andre </a:t>
            </a:r>
            <a:r>
              <a:rPr lang="nn-NO" b="1" dirty="0">
                <a:solidFill>
                  <a:srgbClr val="DB8916"/>
                </a:solidFill>
              </a:rPr>
              <a:t>opningstider til mottaket i Klemma</a:t>
            </a:r>
            <a:r>
              <a:rPr lang="nn-NO" dirty="0">
                <a:solidFill>
                  <a:srgbClr val="DB8916"/>
                </a:solidFill>
              </a:rPr>
              <a:t>.  </a:t>
            </a:r>
            <a:endParaRPr lang="nn-NO" dirty="0" smtClean="0">
              <a:solidFill>
                <a:srgbClr val="DB891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dirty="0" smtClean="0">
                <a:solidFill>
                  <a:srgbClr val="DB8916"/>
                </a:solidFill>
              </a:rPr>
              <a:t>Det </a:t>
            </a:r>
            <a:r>
              <a:rPr lang="nn-NO" dirty="0">
                <a:solidFill>
                  <a:srgbClr val="DB8916"/>
                </a:solidFill>
              </a:rPr>
              <a:t>kom også </a:t>
            </a:r>
            <a:r>
              <a:rPr lang="nn-NO" dirty="0" err="1">
                <a:solidFill>
                  <a:srgbClr val="DB8916"/>
                </a:solidFill>
              </a:rPr>
              <a:t>eindel</a:t>
            </a:r>
            <a:r>
              <a:rPr lang="nn-NO" dirty="0">
                <a:solidFill>
                  <a:srgbClr val="DB8916"/>
                </a:solidFill>
              </a:rPr>
              <a:t> </a:t>
            </a:r>
            <a:r>
              <a:rPr lang="nn-NO" b="1" dirty="0">
                <a:solidFill>
                  <a:srgbClr val="DB8916"/>
                </a:solidFill>
              </a:rPr>
              <a:t>innspel på løysingar for den nye renovasjonsplassen på </a:t>
            </a:r>
            <a:r>
              <a:rPr lang="nn-NO" b="1" dirty="0" err="1">
                <a:solidFill>
                  <a:srgbClr val="DB8916"/>
                </a:solidFill>
              </a:rPr>
              <a:t>Golsfjellet</a:t>
            </a:r>
            <a:r>
              <a:rPr lang="nn-NO" b="1" dirty="0">
                <a:solidFill>
                  <a:srgbClr val="DB8916"/>
                </a:solidFill>
              </a:rPr>
              <a:t> </a:t>
            </a:r>
            <a:r>
              <a:rPr lang="nn-NO" dirty="0">
                <a:solidFill>
                  <a:srgbClr val="DB8916"/>
                </a:solidFill>
              </a:rPr>
              <a:t>ved </a:t>
            </a:r>
            <a:r>
              <a:rPr lang="nn-NO" dirty="0" err="1">
                <a:solidFill>
                  <a:srgbClr val="DB8916"/>
                </a:solidFill>
              </a:rPr>
              <a:t>Storefjellkrysset</a:t>
            </a:r>
            <a:r>
              <a:rPr lang="nn-NO" dirty="0">
                <a:solidFill>
                  <a:srgbClr val="DB8916"/>
                </a:solidFill>
              </a:rPr>
              <a:t> </a:t>
            </a:r>
            <a:r>
              <a:rPr lang="nn-NO" dirty="0" err="1">
                <a:solidFill>
                  <a:srgbClr val="DB8916"/>
                </a:solidFill>
              </a:rPr>
              <a:t>mtp</a:t>
            </a:r>
            <a:r>
              <a:rPr lang="nn-NO" dirty="0">
                <a:solidFill>
                  <a:srgbClr val="DB8916"/>
                </a:solidFill>
              </a:rPr>
              <a:t>. bomveg problematikken.  Dette </a:t>
            </a:r>
            <a:r>
              <a:rPr lang="nn-NO" dirty="0" err="1">
                <a:solidFill>
                  <a:srgbClr val="DB8916"/>
                </a:solidFill>
              </a:rPr>
              <a:t>ift</a:t>
            </a:r>
            <a:r>
              <a:rPr lang="nn-NO" dirty="0">
                <a:solidFill>
                  <a:srgbClr val="DB8916"/>
                </a:solidFill>
              </a:rPr>
              <a:t> om denne plassen skal nyttast av andre hyttegolingar enn dei innanfor bomvegen (dei som soknar til FV51)</a:t>
            </a:r>
          </a:p>
        </p:txBody>
      </p:sp>
    </p:spTree>
    <p:extLst>
      <p:ext uri="{BB962C8B-B14F-4D97-AF65-F5344CB8AC3E}">
        <p14:creationId xmlns:p14="http://schemas.microsoft.com/office/powerpoint/2010/main" val="301390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39422"/>
            <a:ext cx="10972799" cy="748202"/>
          </a:xfrm>
        </p:spPr>
        <p:txBody>
          <a:bodyPr/>
          <a:lstStyle/>
          <a:p>
            <a:r>
              <a:rPr lang="nn-NO" sz="3600" dirty="0" smtClean="0">
                <a:solidFill>
                  <a:srgbClr val="DB8916"/>
                </a:solidFill>
                <a:latin typeface="+mj-lt"/>
              </a:rPr>
              <a:t>INFORMASJON FRÅ GOL KOMMUNE OG HALLINGDAL:</a:t>
            </a:r>
            <a:endParaRPr lang="nn-NO" sz="3600" dirty="0">
              <a:solidFill>
                <a:srgbClr val="DB8916"/>
              </a:solidFill>
              <a:latin typeface="+mj-lt"/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n-NO" dirty="0" smtClean="0"/>
              <a:t> </a:t>
            </a:r>
          </a:p>
        </p:txBody>
      </p:sp>
      <p:pic>
        <p:nvPicPr>
          <p:cNvPr id="3" name="Bilde 1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7" y="5916465"/>
            <a:ext cx="2148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/>
          <a:srcRect t="12645" b="10848"/>
          <a:stretch/>
        </p:blipFill>
        <p:spPr>
          <a:xfrm>
            <a:off x="1282278" y="993523"/>
            <a:ext cx="3415765" cy="5657721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4"/>
          <a:srcRect t="11763" r="792" b="12098"/>
          <a:stretch/>
        </p:blipFill>
        <p:spPr>
          <a:xfrm>
            <a:off x="4918227" y="987624"/>
            <a:ext cx="3405578" cy="5658442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805" y="1861001"/>
            <a:ext cx="3810330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72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91507" y="28785"/>
            <a:ext cx="10972799" cy="748202"/>
          </a:xfrm>
        </p:spPr>
        <p:txBody>
          <a:bodyPr/>
          <a:lstStyle/>
          <a:p>
            <a:r>
              <a:rPr lang="nn-NO" dirty="0" smtClean="0">
                <a:solidFill>
                  <a:srgbClr val="DB8916"/>
                </a:solidFill>
                <a:latin typeface="+mj-lt"/>
              </a:rPr>
              <a:t>Gol Stasjon og «Hent meg»:</a:t>
            </a:r>
            <a:endParaRPr lang="nn-NO" dirty="0">
              <a:solidFill>
                <a:srgbClr val="DB8916"/>
              </a:solidFill>
              <a:latin typeface="+mj-lt"/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591507" y="1317314"/>
            <a:ext cx="7404802" cy="3797300"/>
          </a:xfrm>
        </p:spPr>
        <p:txBody>
          <a:bodyPr/>
          <a:lstStyle/>
          <a:p>
            <a:pPr marL="0" indent="0">
              <a:buNone/>
            </a:pPr>
            <a:r>
              <a:rPr lang="nn-NO" sz="2800" dirty="0" smtClean="0">
                <a:solidFill>
                  <a:srgbClr val="DB8916"/>
                </a:solidFill>
                <a:latin typeface="+mn-lt"/>
              </a:rPr>
              <a:t>- Bygging av overgang mellom spor 1 og 2</a:t>
            </a:r>
          </a:p>
          <a:p>
            <a:pPr marL="0" indent="0">
              <a:buNone/>
            </a:pPr>
            <a:r>
              <a:rPr lang="nn-NO" sz="2800" dirty="0" smtClean="0">
                <a:solidFill>
                  <a:srgbClr val="DB8916"/>
                </a:solidFill>
                <a:latin typeface="+mn-lt"/>
              </a:rPr>
              <a:t>- </a:t>
            </a:r>
            <a:r>
              <a:rPr lang="nn-NO" sz="2800" dirty="0" err="1" smtClean="0">
                <a:solidFill>
                  <a:srgbClr val="DB8916"/>
                </a:solidFill>
                <a:latin typeface="+mn-lt"/>
              </a:rPr>
              <a:t>Krysningsspor</a:t>
            </a:r>
            <a:r>
              <a:rPr lang="nn-NO" sz="2800" dirty="0" smtClean="0">
                <a:solidFill>
                  <a:srgbClr val="DB8916"/>
                </a:solidFill>
                <a:latin typeface="+mn-lt"/>
              </a:rPr>
              <a:t> – </a:t>
            </a:r>
            <a:r>
              <a:rPr lang="nn-NO" sz="2800" dirty="0" err="1" smtClean="0">
                <a:solidFill>
                  <a:srgbClr val="DB8916"/>
                </a:solidFill>
                <a:latin typeface="+mn-lt"/>
              </a:rPr>
              <a:t>sporveksler</a:t>
            </a:r>
            <a:endParaRPr lang="nn-NO" sz="2800" dirty="0" smtClean="0">
              <a:solidFill>
                <a:srgbClr val="DB8916"/>
              </a:solidFill>
              <a:latin typeface="+mn-lt"/>
            </a:endParaRPr>
          </a:p>
          <a:p>
            <a:pPr marL="0" indent="0">
              <a:buNone/>
            </a:pPr>
            <a:r>
              <a:rPr lang="nn-NO" sz="2800" dirty="0" smtClean="0">
                <a:solidFill>
                  <a:srgbClr val="DB8916"/>
                </a:solidFill>
                <a:latin typeface="+mn-lt"/>
              </a:rPr>
              <a:t>- Uteområde ved stasjonsbygningen</a:t>
            </a:r>
          </a:p>
          <a:p>
            <a:endParaRPr lang="nn-NO" dirty="0" smtClean="0"/>
          </a:p>
          <a:p>
            <a:pPr>
              <a:buFontTx/>
              <a:buChar char="-"/>
            </a:pPr>
            <a:r>
              <a:rPr lang="nn-NO" sz="2800" dirty="0" smtClean="0">
                <a:solidFill>
                  <a:srgbClr val="DB8916"/>
                </a:solidFill>
                <a:latin typeface="+mn-lt"/>
              </a:rPr>
              <a:t>Pilot for kollektivordning</a:t>
            </a:r>
          </a:p>
          <a:p>
            <a:pPr>
              <a:buFontTx/>
              <a:buChar char="-"/>
            </a:pPr>
            <a:r>
              <a:rPr lang="nn-NO" sz="2800" dirty="0" smtClean="0">
                <a:solidFill>
                  <a:srgbClr val="DB8916"/>
                </a:solidFill>
                <a:latin typeface="+mn-lt"/>
              </a:rPr>
              <a:t>Finansiering FK, K og RL</a:t>
            </a:r>
          </a:p>
        </p:txBody>
      </p:sp>
      <p:pic>
        <p:nvPicPr>
          <p:cNvPr id="3" name="Bilde 1" descr="image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7" y="5916465"/>
            <a:ext cx="2148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3201" y="28785"/>
            <a:ext cx="2524347" cy="169200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920" y="1317314"/>
            <a:ext cx="4426080" cy="547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6510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H PP-mal NY 4-13">
  <a:themeElements>
    <a:clrScheme name="Hallingdal">
      <a:dk1>
        <a:sysClr val="windowText" lastClr="000000"/>
      </a:dk1>
      <a:lt1>
        <a:sysClr val="window" lastClr="FFFFFF"/>
      </a:lt1>
      <a:dk2>
        <a:srgbClr val="006C94"/>
      </a:dk2>
      <a:lt2>
        <a:srgbClr val="B6BAB4"/>
      </a:lt2>
      <a:accent1>
        <a:srgbClr val="5EAD34"/>
      </a:accent1>
      <a:accent2>
        <a:srgbClr val="C81F26"/>
      </a:accent2>
      <a:accent3>
        <a:srgbClr val="E3742A"/>
      </a:accent3>
      <a:accent4>
        <a:srgbClr val="8D1865"/>
      </a:accent4>
      <a:accent5>
        <a:srgbClr val="0093AF"/>
      </a:accent5>
      <a:accent6>
        <a:srgbClr val="564F43"/>
      </a:accent6>
      <a:hlink>
        <a:srgbClr val="0000FF"/>
      </a:hlink>
      <a:folHlink>
        <a:srgbClr val="D0175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844</Words>
  <Application>Microsoft Office PowerPoint</Application>
  <PresentationFormat>Widescreen</PresentationFormat>
  <Paragraphs>131</Paragraphs>
  <Slides>15</Slides>
  <Notes>10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15</vt:i4>
      </vt:variant>
    </vt:vector>
  </HeadingPairs>
  <TitlesOfParts>
    <vt:vector size="24" baseType="lpstr">
      <vt:lpstr>ＭＳ Ｐゴシック</vt:lpstr>
      <vt:lpstr>Arial</vt:lpstr>
      <vt:lpstr>Avenir 35 Light</vt:lpstr>
      <vt:lpstr>Avenir 45 BookOblique</vt:lpstr>
      <vt:lpstr>Avenir 65 Medium</vt:lpstr>
      <vt:lpstr>Avenir 85 Heavy</vt:lpstr>
      <vt:lpstr>Calibri</vt:lpstr>
      <vt:lpstr>1_Office-tema</vt:lpstr>
      <vt:lpstr>VH PP-mal NY 4-13</vt:lpstr>
      <vt:lpstr>PowerPoint-presentasjon</vt:lpstr>
      <vt:lpstr>HYTTEMØTE FOR HYTTEGOLINGAR  Gol kommune  05.10.19  Gol skule aulaen</vt:lpstr>
      <vt:lpstr>VELKOMEN TIL HYTTEMØTE!</vt:lpstr>
      <vt:lpstr>Program for møtet:</vt:lpstr>
      <vt:lpstr>OPPSUMMERING FRÅ 2016 MØTET:</vt:lpstr>
      <vt:lpstr>OPPSUMMERING FRÅ 2017 MØTET:</vt:lpstr>
      <vt:lpstr>OPPSUMMERING FRÅ 2018 MØTET:</vt:lpstr>
      <vt:lpstr>INFORMASJON FRÅ GOL KOMMUNE OG HALLINGDAL:</vt:lpstr>
      <vt:lpstr>Gol Stasjon og «Hent meg»:</vt:lpstr>
      <vt:lpstr>KOMMUNALE TENESTER OG BEREDSKAP:</vt:lpstr>
      <vt:lpstr>KOMMUNAL STØTTE:</vt:lpstr>
      <vt:lpstr>AKTØRAR OG ARENAER:</vt:lpstr>
      <vt:lpstr>AKTIVITETAR:</vt:lpstr>
      <vt:lpstr>STATUS GOL:</vt:lpstr>
      <vt:lpstr>EIGEDOMSSKATT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Ulrikke Ytteborg</dc:creator>
  <cp:lastModifiedBy>Heidi Granli</cp:lastModifiedBy>
  <cp:revision>82</cp:revision>
  <dcterms:created xsi:type="dcterms:W3CDTF">2016-02-19T08:05:21Z</dcterms:created>
  <dcterms:modified xsi:type="dcterms:W3CDTF">2019-10-03T08:34:56Z</dcterms:modified>
</cp:coreProperties>
</file>