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276" r:id="rId3"/>
    <p:sldId id="256" r:id="rId4"/>
    <p:sldId id="275" r:id="rId5"/>
    <p:sldId id="296" r:id="rId6"/>
    <p:sldId id="260" r:id="rId7"/>
    <p:sldId id="269" r:id="rId8"/>
    <p:sldId id="258" r:id="rId9"/>
    <p:sldId id="299" r:id="rId10"/>
    <p:sldId id="298" r:id="rId11"/>
    <p:sldId id="268" r:id="rId12"/>
    <p:sldId id="263" r:id="rId13"/>
    <p:sldId id="304" r:id="rId14"/>
    <p:sldId id="286" r:id="rId15"/>
    <p:sldId id="295" r:id="rId16"/>
    <p:sldId id="301" r:id="rId17"/>
  </p:sldIdLst>
  <p:sldSz cx="9144000" cy="6858000" type="screen4x3"/>
  <p:notesSz cx="6889750" cy="100218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4E819-9666-4C07-BC81-FD209F16392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27C1F4-3968-41FF-9227-0C518B5B6154}">
      <dgm:prSet/>
      <dgm:spPr/>
      <dgm:t>
        <a:bodyPr/>
        <a:lstStyle/>
        <a:p>
          <a:pPr>
            <a:defRPr cap="all"/>
          </a:pPr>
          <a:r>
            <a:rPr lang="nb-NO"/>
            <a:t>Hva kan vi gjøre for deg?</a:t>
          </a:r>
          <a:endParaRPr lang="en-US"/>
        </a:p>
      </dgm:t>
    </dgm:pt>
    <dgm:pt modelId="{FFFBD56F-924A-41C7-B8DC-1DCF03DD239C}" type="parTrans" cxnId="{4175A36C-EB14-4CEA-A292-6D9C087A349F}">
      <dgm:prSet/>
      <dgm:spPr/>
      <dgm:t>
        <a:bodyPr/>
        <a:lstStyle/>
        <a:p>
          <a:endParaRPr lang="en-US"/>
        </a:p>
      </dgm:t>
    </dgm:pt>
    <dgm:pt modelId="{B9A3093D-1E19-4DCE-9560-E717755DB5CC}" type="sibTrans" cxnId="{4175A36C-EB14-4CEA-A292-6D9C087A349F}">
      <dgm:prSet/>
      <dgm:spPr/>
      <dgm:t>
        <a:bodyPr/>
        <a:lstStyle/>
        <a:p>
          <a:endParaRPr lang="en-US"/>
        </a:p>
      </dgm:t>
    </dgm:pt>
    <dgm:pt modelId="{48FF3265-17EA-441A-AA88-18A34BE9E03F}">
      <dgm:prSet/>
      <dgm:spPr/>
      <dgm:t>
        <a:bodyPr/>
        <a:lstStyle/>
        <a:p>
          <a:pPr>
            <a:defRPr cap="all"/>
          </a:pPr>
          <a:r>
            <a:rPr lang="nb-NO" dirty="0"/>
            <a:t>Spørsmål? </a:t>
          </a:r>
          <a:endParaRPr lang="en-US" dirty="0"/>
        </a:p>
      </dgm:t>
    </dgm:pt>
    <dgm:pt modelId="{6B4D9635-0DF4-4C03-AF98-083F9A183DEE}" type="parTrans" cxnId="{A4EF1FD6-AFEA-4B75-8CE6-C96BB2255C0A}">
      <dgm:prSet/>
      <dgm:spPr/>
      <dgm:t>
        <a:bodyPr/>
        <a:lstStyle/>
        <a:p>
          <a:endParaRPr lang="en-US"/>
        </a:p>
      </dgm:t>
    </dgm:pt>
    <dgm:pt modelId="{07F62B7C-105F-4309-8C9C-AAA54DD6B522}" type="sibTrans" cxnId="{A4EF1FD6-AFEA-4B75-8CE6-C96BB2255C0A}">
      <dgm:prSet/>
      <dgm:spPr/>
      <dgm:t>
        <a:bodyPr/>
        <a:lstStyle/>
        <a:p>
          <a:endParaRPr lang="en-US"/>
        </a:p>
      </dgm:t>
    </dgm:pt>
    <dgm:pt modelId="{ED29D0FA-26D1-40E5-A9F4-CFAFFDCBC8B2}" type="pres">
      <dgm:prSet presAssocID="{6904E819-9666-4C07-BC81-FD209F16392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589715B-4CEC-4953-AC3A-E77841E75786}" type="pres">
      <dgm:prSet presAssocID="{E327C1F4-3968-41FF-9227-0C518B5B6154}" presName="compNode" presStyleCnt="0"/>
      <dgm:spPr/>
    </dgm:pt>
    <dgm:pt modelId="{9289052A-F30A-4F33-981D-725EAE19828C}" type="pres">
      <dgm:prSet presAssocID="{E327C1F4-3968-41FF-9227-0C518B5B6154}" presName="iconBgRect" presStyleLbl="bgShp" presStyleIdx="0" presStyleCnt="2"/>
      <dgm:spPr/>
    </dgm:pt>
    <dgm:pt modelId="{B78B9AEB-6268-4604-9791-7F50555C8A2F}" type="pres">
      <dgm:prSet presAssocID="{E327C1F4-3968-41FF-9227-0C518B5B61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0FC9932D-46F8-41B7-ABA2-2C7D2305F281}" type="pres">
      <dgm:prSet presAssocID="{E327C1F4-3968-41FF-9227-0C518B5B6154}" presName="spaceRect" presStyleCnt="0"/>
      <dgm:spPr/>
    </dgm:pt>
    <dgm:pt modelId="{97AE1A22-8D7A-40D0-8C4B-1044CC3DC5FF}" type="pres">
      <dgm:prSet presAssocID="{E327C1F4-3968-41FF-9227-0C518B5B6154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  <dgm:pt modelId="{0C2230AA-3AD3-4C0D-815D-0A440043D79A}" type="pres">
      <dgm:prSet presAssocID="{B9A3093D-1E19-4DCE-9560-E717755DB5CC}" presName="sibTrans" presStyleCnt="0"/>
      <dgm:spPr/>
    </dgm:pt>
    <dgm:pt modelId="{AAD19BE6-2389-4AC4-ADBF-C0918880BB8C}" type="pres">
      <dgm:prSet presAssocID="{48FF3265-17EA-441A-AA88-18A34BE9E03F}" presName="compNode" presStyleCnt="0"/>
      <dgm:spPr/>
    </dgm:pt>
    <dgm:pt modelId="{6970A79E-1688-4455-82AC-E5045AD50AD0}" type="pres">
      <dgm:prSet presAssocID="{48FF3265-17EA-441A-AA88-18A34BE9E03F}" presName="iconBgRect" presStyleLbl="bgShp" presStyleIdx="1" presStyleCnt="2"/>
      <dgm:spPr/>
    </dgm:pt>
    <dgm:pt modelId="{38C40EF0-04D8-4F3A-BCC2-B7DBD3767F90}" type="pres">
      <dgm:prSet presAssocID="{48FF3265-17EA-441A-AA88-18A34BE9E03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1AB5FFB-8662-4540-8B63-9608E13C3071}" type="pres">
      <dgm:prSet presAssocID="{48FF3265-17EA-441A-AA88-18A34BE9E03F}" presName="spaceRect" presStyleCnt="0"/>
      <dgm:spPr/>
    </dgm:pt>
    <dgm:pt modelId="{EB476CFF-3C6C-4302-8C25-3289FDB0240C}" type="pres">
      <dgm:prSet presAssocID="{48FF3265-17EA-441A-AA88-18A34BE9E03F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4EF1FD6-AFEA-4B75-8CE6-C96BB2255C0A}" srcId="{6904E819-9666-4C07-BC81-FD209F163924}" destId="{48FF3265-17EA-441A-AA88-18A34BE9E03F}" srcOrd="1" destOrd="0" parTransId="{6B4D9635-0DF4-4C03-AF98-083F9A183DEE}" sibTransId="{07F62B7C-105F-4309-8C9C-AAA54DD6B522}"/>
    <dgm:cxn modelId="{C1512308-8D62-4E86-AC67-097D73155D43}" type="presOf" srcId="{E327C1F4-3968-41FF-9227-0C518B5B6154}" destId="{97AE1A22-8D7A-40D0-8C4B-1044CC3DC5FF}" srcOrd="0" destOrd="0" presId="urn:microsoft.com/office/officeart/2018/5/layout/IconCircleLabelList"/>
    <dgm:cxn modelId="{F996D01D-81BC-4E14-8047-B5AA76E56DE6}" type="presOf" srcId="{48FF3265-17EA-441A-AA88-18A34BE9E03F}" destId="{EB476CFF-3C6C-4302-8C25-3289FDB0240C}" srcOrd="0" destOrd="0" presId="urn:microsoft.com/office/officeart/2018/5/layout/IconCircleLabelList"/>
    <dgm:cxn modelId="{4175A36C-EB14-4CEA-A292-6D9C087A349F}" srcId="{6904E819-9666-4C07-BC81-FD209F163924}" destId="{E327C1F4-3968-41FF-9227-0C518B5B6154}" srcOrd="0" destOrd="0" parTransId="{FFFBD56F-924A-41C7-B8DC-1DCF03DD239C}" sibTransId="{B9A3093D-1E19-4DCE-9560-E717755DB5CC}"/>
    <dgm:cxn modelId="{59C0CA36-D9F6-4A28-AAD8-85A3FF24C218}" type="presOf" srcId="{6904E819-9666-4C07-BC81-FD209F163924}" destId="{ED29D0FA-26D1-40E5-A9F4-CFAFFDCBC8B2}" srcOrd="0" destOrd="0" presId="urn:microsoft.com/office/officeart/2018/5/layout/IconCircleLabelList"/>
    <dgm:cxn modelId="{89D878E5-7DE6-45B0-A5E8-A967921C1D80}" type="presParOf" srcId="{ED29D0FA-26D1-40E5-A9F4-CFAFFDCBC8B2}" destId="{7589715B-4CEC-4953-AC3A-E77841E75786}" srcOrd="0" destOrd="0" presId="urn:microsoft.com/office/officeart/2018/5/layout/IconCircleLabelList"/>
    <dgm:cxn modelId="{9DCBE760-0E72-4856-B5FC-1A301EC4A44C}" type="presParOf" srcId="{7589715B-4CEC-4953-AC3A-E77841E75786}" destId="{9289052A-F30A-4F33-981D-725EAE19828C}" srcOrd="0" destOrd="0" presId="urn:microsoft.com/office/officeart/2018/5/layout/IconCircleLabelList"/>
    <dgm:cxn modelId="{3614CD44-78AD-4724-8F9D-F5ABE2E4A615}" type="presParOf" srcId="{7589715B-4CEC-4953-AC3A-E77841E75786}" destId="{B78B9AEB-6268-4604-9791-7F50555C8A2F}" srcOrd="1" destOrd="0" presId="urn:microsoft.com/office/officeart/2018/5/layout/IconCircleLabelList"/>
    <dgm:cxn modelId="{1E16B04B-21AE-40EF-A237-67F8E97E9F6C}" type="presParOf" srcId="{7589715B-4CEC-4953-AC3A-E77841E75786}" destId="{0FC9932D-46F8-41B7-ABA2-2C7D2305F281}" srcOrd="2" destOrd="0" presId="urn:microsoft.com/office/officeart/2018/5/layout/IconCircleLabelList"/>
    <dgm:cxn modelId="{74A86D3A-C802-4596-A81F-6A13EA117495}" type="presParOf" srcId="{7589715B-4CEC-4953-AC3A-E77841E75786}" destId="{97AE1A22-8D7A-40D0-8C4B-1044CC3DC5FF}" srcOrd="3" destOrd="0" presId="urn:microsoft.com/office/officeart/2018/5/layout/IconCircleLabelList"/>
    <dgm:cxn modelId="{6C54D3A7-B408-4E0E-BCC3-F51097AC3019}" type="presParOf" srcId="{ED29D0FA-26D1-40E5-A9F4-CFAFFDCBC8B2}" destId="{0C2230AA-3AD3-4C0D-815D-0A440043D79A}" srcOrd="1" destOrd="0" presId="urn:microsoft.com/office/officeart/2018/5/layout/IconCircleLabelList"/>
    <dgm:cxn modelId="{946E5915-3DE8-4457-96E7-8E3A0E793609}" type="presParOf" srcId="{ED29D0FA-26D1-40E5-A9F4-CFAFFDCBC8B2}" destId="{AAD19BE6-2389-4AC4-ADBF-C0918880BB8C}" srcOrd="2" destOrd="0" presId="urn:microsoft.com/office/officeart/2018/5/layout/IconCircleLabelList"/>
    <dgm:cxn modelId="{AB052C11-D46D-4CFF-904A-32F8EA7003AD}" type="presParOf" srcId="{AAD19BE6-2389-4AC4-ADBF-C0918880BB8C}" destId="{6970A79E-1688-4455-82AC-E5045AD50AD0}" srcOrd="0" destOrd="0" presId="urn:microsoft.com/office/officeart/2018/5/layout/IconCircleLabelList"/>
    <dgm:cxn modelId="{3891D4B5-9644-42FC-94E9-565B44D10D8C}" type="presParOf" srcId="{AAD19BE6-2389-4AC4-ADBF-C0918880BB8C}" destId="{38C40EF0-04D8-4F3A-BCC2-B7DBD3767F90}" srcOrd="1" destOrd="0" presId="urn:microsoft.com/office/officeart/2018/5/layout/IconCircleLabelList"/>
    <dgm:cxn modelId="{4A3A21C8-091D-45FD-868B-D838CC65B6D5}" type="presParOf" srcId="{AAD19BE6-2389-4AC4-ADBF-C0918880BB8C}" destId="{01AB5FFB-8662-4540-8B63-9608E13C3071}" srcOrd="2" destOrd="0" presId="urn:microsoft.com/office/officeart/2018/5/layout/IconCircleLabelList"/>
    <dgm:cxn modelId="{A3590ADC-2FC0-4B7A-8542-5A2AEDDB1020}" type="presParOf" srcId="{AAD19BE6-2389-4AC4-ADBF-C0918880BB8C}" destId="{EB476CFF-3C6C-4302-8C25-3289FDB024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9052A-F30A-4F33-981D-725EAE19828C}">
      <dsp:nvSpPr>
        <dsp:cNvPr id="0" name=""/>
        <dsp:cNvSpPr/>
      </dsp:nvSpPr>
      <dsp:spPr>
        <a:xfrm>
          <a:off x="901799" y="46298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B9AEB-6268-4604-9791-7F50555C8A2F}">
      <dsp:nvSpPr>
        <dsp:cNvPr id="0" name=""/>
        <dsp:cNvSpPr/>
      </dsp:nvSpPr>
      <dsp:spPr>
        <a:xfrm>
          <a:off x="1369799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E1A22-8D7A-40D0-8C4B-1044CC3DC5FF}">
      <dsp:nvSpPr>
        <dsp:cNvPr id="0" name=""/>
        <dsp:cNvSpPr/>
      </dsp:nvSpPr>
      <dsp:spPr>
        <a:xfrm>
          <a:off x="199799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b-NO" sz="2500" kern="1200"/>
            <a:t>Hva kan vi gjøre for deg?</a:t>
          </a:r>
          <a:endParaRPr lang="en-US" sz="2500" kern="1200"/>
        </a:p>
      </dsp:txBody>
      <dsp:txXfrm>
        <a:off x="199799" y="3342981"/>
        <a:ext cx="3600000" cy="720000"/>
      </dsp:txXfrm>
    </dsp:sp>
    <dsp:sp modelId="{6970A79E-1688-4455-82AC-E5045AD50AD0}">
      <dsp:nvSpPr>
        <dsp:cNvPr id="0" name=""/>
        <dsp:cNvSpPr/>
      </dsp:nvSpPr>
      <dsp:spPr>
        <a:xfrm>
          <a:off x="5131800" y="46298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40EF0-04D8-4F3A-BCC2-B7DBD3767F90}">
      <dsp:nvSpPr>
        <dsp:cNvPr id="0" name=""/>
        <dsp:cNvSpPr/>
      </dsp:nvSpPr>
      <dsp:spPr>
        <a:xfrm>
          <a:off x="5599800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76CFF-3C6C-4302-8C25-3289FDB0240C}">
      <dsp:nvSpPr>
        <dsp:cNvPr id="0" name=""/>
        <dsp:cNvSpPr/>
      </dsp:nvSpPr>
      <dsp:spPr>
        <a:xfrm>
          <a:off x="4429800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b-NO" sz="2500" kern="1200" dirty="0"/>
            <a:t>Spørsmål? </a:t>
          </a:r>
          <a:endParaRPr lang="en-US" sz="2500" kern="1200" dirty="0"/>
        </a:p>
      </dsp:txBody>
      <dsp:txXfrm>
        <a:off x="4429800" y="3342981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6DC22A4-88CE-4401-9DD4-791C46C44DD6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0D6F8EF-145E-48C0-BDBD-F19694DE69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44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6F8EF-145E-48C0-BDBD-F19694DE69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Turistkontoret ligger midt i Gol sentrum.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6F8EF-145E-48C0-BDBD-F19694DE69B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87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6F8EF-145E-48C0-BDBD-F19694DE69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16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Alt vi gjør er i samarbeide med andre aktører.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6F8EF-145E-48C0-BDBD-F19694DE69B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46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kan ikke innfri alle ønsker, men hva kan vi gjøre for deg 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6F8EF-145E-48C0-BDBD-F19694DE69B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48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DA9EE-F34A-4846-A032-B254E6EC8E4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61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362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89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59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29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11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44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15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12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8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32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26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4533-0ADA-4EBC-B18D-9F591D4A396F}" type="datetimeFigureOut">
              <a:rPr lang="nb-NO" smtClean="0"/>
              <a:t>05.10.2019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D29A-D162-4612-B815-B24E6B137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51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golinfo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Visit Gol AS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1298"/>
            <a:ext cx="10559935" cy="68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8D12A42-B4AD-499A-B66E-E5DF27E53709}"/>
              </a:ext>
            </a:extLst>
          </p:cNvPr>
          <p:cNvSpPr txBox="1"/>
          <p:nvPr/>
        </p:nvSpPr>
        <p:spPr>
          <a:xfrm>
            <a:off x="2055391" y="2492896"/>
            <a:ext cx="4935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0" dirty="0"/>
              <a:t>Visit Gol AS</a:t>
            </a:r>
          </a:p>
        </p:txBody>
      </p:sp>
    </p:spTree>
    <p:extLst>
      <p:ext uri="{BB962C8B-B14F-4D97-AF65-F5344CB8AC3E}">
        <p14:creationId xmlns:p14="http://schemas.microsoft.com/office/powerpoint/2010/main" val="361589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 finne informasjon 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www.golinfo.no</a:t>
            </a:r>
            <a:r>
              <a:rPr lang="nb-NO" dirty="0"/>
              <a:t>  </a:t>
            </a:r>
          </a:p>
          <a:p>
            <a:r>
              <a:rPr lang="nb-NO" dirty="0"/>
              <a:t>Kva skjer Hallingdal – www.kvaskjerhallingdal.no</a:t>
            </a:r>
          </a:p>
          <a:p>
            <a:r>
              <a:rPr lang="nb-NO" dirty="0"/>
              <a:t>Følg oss på Facebook @</a:t>
            </a:r>
            <a:r>
              <a:rPr lang="nb-NO" dirty="0" err="1"/>
              <a:t>visitgol</a:t>
            </a:r>
            <a:endParaRPr lang="nb-NO" dirty="0"/>
          </a:p>
          <a:p>
            <a:r>
              <a:rPr lang="nb-NO" dirty="0" err="1"/>
              <a:t>Instagram</a:t>
            </a:r>
            <a:r>
              <a:rPr lang="nb-NO" dirty="0"/>
              <a:t>  #</a:t>
            </a:r>
            <a:r>
              <a:rPr lang="nb-NO" dirty="0" err="1"/>
              <a:t>visitgol</a:t>
            </a:r>
            <a:r>
              <a:rPr lang="nb-NO" dirty="0"/>
              <a:t>  </a:t>
            </a:r>
          </a:p>
        </p:txBody>
      </p:sp>
      <p:pic>
        <p:nvPicPr>
          <p:cNvPr id="5" name="Bilde 4" descr="Et bilde som inneholder skjermbilde, kvinne&#10;&#10;Automatisk generert beskrivelse">
            <a:extLst>
              <a:ext uri="{FF2B5EF4-FFF2-40B4-BE49-F238E27FC236}">
                <a16:creationId xmlns:a16="http://schemas.microsoft.com/office/drawing/2014/main" id="{CFB193B2-D61C-48DE-A0FC-B4C7645F3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09728"/>
            <a:ext cx="2505076" cy="2448272"/>
          </a:xfrm>
          <a:prstGeom prst="rect">
            <a:avLst/>
          </a:prstGeom>
        </p:spPr>
      </p:pic>
      <p:pic>
        <p:nvPicPr>
          <p:cNvPr id="7" name="Bilde 6" descr="Et bilde som inneholder skjermbilde, tre, fugl&#10;&#10;Automatisk generert beskrivelse">
            <a:extLst>
              <a:ext uri="{FF2B5EF4-FFF2-40B4-BE49-F238E27FC236}">
                <a16:creationId xmlns:a16="http://schemas.microsoft.com/office/drawing/2014/main" id="{DF22CFA4-58FA-468F-B4F9-BFDFFD39A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05464"/>
            <a:ext cx="3693820" cy="2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Goldagan</a:t>
            </a:r>
            <a:r>
              <a:rPr lang="nb-NO" dirty="0"/>
              <a:t> og Fårefestivalen </a:t>
            </a:r>
          </a:p>
        </p:txBody>
      </p:sp>
      <p:pic>
        <p:nvPicPr>
          <p:cNvPr id="4" name="Bilde 3" descr="Et bilde som inneholder utendørs, gress, seng, mann&#10;&#10;Automatisk generert beskrivelse">
            <a:extLst>
              <a:ext uri="{FF2B5EF4-FFF2-40B4-BE49-F238E27FC236}">
                <a16:creationId xmlns:a16="http://schemas.microsoft.com/office/drawing/2014/main" id="{4D10AB22-2D9B-4491-AB66-D94173A37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1647" y="1397759"/>
            <a:ext cx="5174548" cy="2515406"/>
          </a:xfrm>
          <a:prstGeom prst="rect">
            <a:avLst/>
          </a:prstGeom>
        </p:spPr>
      </p:pic>
      <p:pic>
        <p:nvPicPr>
          <p:cNvPr id="6" name="Bilde 5" descr="Et bilde som inneholder person, utendørs, bord, sitter&#10;&#10;Automatisk generert beskrivelse">
            <a:extLst>
              <a:ext uri="{FF2B5EF4-FFF2-40B4-BE49-F238E27FC236}">
                <a16:creationId xmlns:a16="http://schemas.microsoft.com/office/drawing/2014/main" id="{D280415B-BCF9-4BF9-A4CF-A4FE6BF55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" y="3781732"/>
            <a:ext cx="3315422" cy="2486567"/>
          </a:xfrm>
          <a:prstGeom prst="rect">
            <a:avLst/>
          </a:prstGeom>
        </p:spPr>
      </p:pic>
      <p:pic>
        <p:nvPicPr>
          <p:cNvPr id="8" name="Bilde 7" descr="Et bilde som inneholder utendørs, person, gress, barn&#10;&#10;Automatisk generert beskrivelse">
            <a:extLst>
              <a:ext uri="{FF2B5EF4-FFF2-40B4-BE49-F238E27FC236}">
                <a16:creationId xmlns:a16="http://schemas.microsoft.com/office/drawing/2014/main" id="{0580717F-44E2-4B3A-BDB5-F3A2DEFDF4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23" y="3771388"/>
            <a:ext cx="3315422" cy="2486567"/>
          </a:xfrm>
          <a:prstGeom prst="rect">
            <a:avLst/>
          </a:prstGeom>
        </p:spPr>
      </p:pic>
      <p:pic>
        <p:nvPicPr>
          <p:cNvPr id="10" name="Bilde 9" descr="Et bilde som inneholder utendørs, gress, bilvei, bil&#10;&#10;Automatisk generert beskrivelse">
            <a:extLst>
              <a:ext uri="{FF2B5EF4-FFF2-40B4-BE49-F238E27FC236}">
                <a16:creationId xmlns:a16="http://schemas.microsoft.com/office/drawing/2014/main" id="{E805A3D9-DC57-4B54-99C6-6E092DEFD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56967"/>
            <a:ext cx="3773111" cy="2515407"/>
          </a:xfrm>
          <a:prstGeom prst="rect">
            <a:avLst/>
          </a:prstGeom>
        </p:spPr>
      </p:pic>
      <p:pic>
        <p:nvPicPr>
          <p:cNvPr id="12" name="Bilde 11" descr="Et bilde som inneholder utendørs, person, personer, folkemengde&#10;&#10;Automatisk generert beskrivelse">
            <a:extLst>
              <a:ext uri="{FF2B5EF4-FFF2-40B4-BE49-F238E27FC236}">
                <a16:creationId xmlns:a16="http://schemas.microsoft.com/office/drawing/2014/main" id="{135D7D38-0B97-4C12-9A51-21311ED527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702"/>
            <a:ext cx="3612630" cy="2407832"/>
          </a:xfrm>
          <a:prstGeom prst="rect">
            <a:avLst/>
          </a:prstGeom>
        </p:spPr>
      </p:pic>
      <p:pic>
        <p:nvPicPr>
          <p:cNvPr id="15" name="Plassholder for innhold 14" descr="Et bilde som inneholder person, utendørs, gress, bord&#10;&#10;Automatisk generert beskrivelse">
            <a:extLst>
              <a:ext uri="{FF2B5EF4-FFF2-40B4-BE49-F238E27FC236}">
                <a16:creationId xmlns:a16="http://schemas.microsoft.com/office/drawing/2014/main" id="{DA95F7AA-1F81-4C21-8427-F29311337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40" y="1393702"/>
            <a:ext cx="1780001" cy="2373335"/>
          </a:xfrm>
        </p:spPr>
      </p:pic>
    </p:spTree>
    <p:extLst>
      <p:ext uri="{BB962C8B-B14F-4D97-AF65-F5344CB8AC3E}">
        <p14:creationId xmlns:p14="http://schemas.microsoft.com/office/powerpoint/2010/main" val="53528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arrangement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55000" lnSpcReduction="20000"/>
          </a:bodyPr>
          <a:lstStyle/>
          <a:p>
            <a:r>
              <a:rPr lang="nb-NO" sz="5100" dirty="0"/>
              <a:t>Fakkelturen til Gol IL Langrenn</a:t>
            </a:r>
          </a:p>
          <a:p>
            <a:r>
              <a:rPr lang="nb-NO" sz="5100" dirty="0"/>
              <a:t>Isbane -  arrangement på </a:t>
            </a:r>
            <a:r>
              <a:rPr lang="nb-NO" sz="5100" dirty="0" err="1"/>
              <a:t>Tisleia</a:t>
            </a:r>
            <a:r>
              <a:rPr lang="nb-NO" sz="5100" dirty="0"/>
              <a:t> </a:t>
            </a:r>
          </a:p>
          <a:p>
            <a:r>
              <a:rPr lang="nb-NO" sz="5100" dirty="0"/>
              <a:t>NMK – arrangement  </a:t>
            </a:r>
          </a:p>
          <a:p>
            <a:r>
              <a:rPr lang="nb-NO" sz="5100" dirty="0"/>
              <a:t>Slarverennet </a:t>
            </a:r>
          </a:p>
          <a:p>
            <a:r>
              <a:rPr lang="nb-NO" sz="5100" dirty="0"/>
              <a:t>Vårslepp </a:t>
            </a:r>
          </a:p>
          <a:p>
            <a:r>
              <a:rPr lang="nb-NO" sz="5100" dirty="0"/>
              <a:t>Vårdansen </a:t>
            </a:r>
          </a:p>
          <a:p>
            <a:r>
              <a:rPr lang="nb-NO" sz="5100" dirty="0"/>
              <a:t>Alle utstillinger på Gol Campingsenter </a:t>
            </a:r>
          </a:p>
          <a:p>
            <a:r>
              <a:rPr lang="nb-NO" sz="5100" dirty="0"/>
              <a:t>NMK - Goldagsløpet </a:t>
            </a:r>
          </a:p>
          <a:p>
            <a:r>
              <a:rPr lang="nb-NO" sz="5100" dirty="0"/>
              <a:t>Gol IL sine idrettsarrangement </a:t>
            </a:r>
          </a:p>
          <a:p>
            <a:r>
              <a:rPr lang="nb-NO" sz="5100" dirty="0" err="1"/>
              <a:t>Tour</a:t>
            </a:r>
            <a:r>
              <a:rPr lang="nb-NO" sz="5100" dirty="0"/>
              <a:t> de Hallingdal </a:t>
            </a:r>
          </a:p>
          <a:p>
            <a:r>
              <a:rPr lang="nb-NO" sz="5100" dirty="0"/>
              <a:t>BIG TRUCK </a:t>
            </a:r>
          </a:p>
          <a:p>
            <a:r>
              <a:rPr lang="nb-NO" sz="5100" dirty="0"/>
              <a:t>Julemarked – julegateåpning  </a:t>
            </a:r>
          </a:p>
          <a:p>
            <a:endParaRPr lang="nb-NO" dirty="0"/>
          </a:p>
        </p:txBody>
      </p:sp>
      <p:pic>
        <p:nvPicPr>
          <p:cNvPr id="4" name="Bilde 3" descr="C:\Users\Gol Reisemål\Documents\GOL REISEMÅL\Nye logoer Gol\Gol LOGO\JPG\Gol-Logo-liggend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000"/>
            <a:ext cx="2002155" cy="73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 descr="Et bilde som inneholder utendørs, gå på ski, mann, snø&#10;&#10;Automatisk generert beskrivelse">
            <a:extLst>
              <a:ext uri="{FF2B5EF4-FFF2-40B4-BE49-F238E27FC236}">
                <a16:creationId xmlns:a16="http://schemas.microsoft.com/office/drawing/2014/main" id="{51244506-1D5F-4521-A630-D7643C481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703269" cy="18002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C17A942-8BE2-46F9-A763-41AA30DD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81" y="4205476"/>
            <a:ext cx="2995502" cy="199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1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nb-NO" dirty="0"/>
              <a:t>Hva ønsker du deg på GOL </a:t>
            </a:r>
            <a:br>
              <a:rPr lang="nb-NO" dirty="0"/>
            </a:br>
            <a:r>
              <a:rPr lang="nb-NO" dirty="0"/>
              <a:t>for å trives enda bedre? 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8A60C4FD-B6F3-40A4-B8B5-AE41DF2E2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626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73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3" y="1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Hyttegoling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Lage informasjonsmateriale</a:t>
            </a:r>
          </a:p>
          <a:p>
            <a:r>
              <a:rPr lang="nb-NO" dirty="0"/>
              <a:t>Pump </a:t>
            </a:r>
            <a:r>
              <a:rPr lang="nb-NO" dirty="0" err="1"/>
              <a:t>trach</a:t>
            </a:r>
            <a:r>
              <a:rPr lang="nb-NO" dirty="0"/>
              <a:t>  i sentrum </a:t>
            </a:r>
          </a:p>
          <a:p>
            <a:r>
              <a:rPr lang="nb-NO" dirty="0"/>
              <a:t>Skøytebane på Glitre </a:t>
            </a:r>
          </a:p>
          <a:p>
            <a:r>
              <a:rPr lang="nb-NO" dirty="0"/>
              <a:t>Solseter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7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Visit Gol AS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dirty="0"/>
              <a:t>Visit Gol AS er destinasjonsselskapet for Gol. </a:t>
            </a:r>
          </a:p>
          <a:p>
            <a:r>
              <a:rPr lang="nb-NO" dirty="0" smtClean="0"/>
              <a:t>123 aksjonærer fra næringsliv og kommune</a:t>
            </a:r>
            <a:endParaRPr lang="nb-NO" dirty="0"/>
          </a:p>
          <a:p>
            <a:r>
              <a:rPr lang="nb-NO" dirty="0"/>
              <a:t>Gol Kommune er den største aksjonæren. </a:t>
            </a:r>
          </a:p>
          <a:p>
            <a:r>
              <a:rPr lang="nb-NO" dirty="0"/>
              <a:t>Visit Gol  har en vertskapsavtale med Gol Kommune. </a:t>
            </a:r>
          </a:p>
          <a:p>
            <a:r>
              <a:rPr lang="nb-NO" dirty="0" smtClean="0"/>
              <a:t>Daglig leder i 100</a:t>
            </a:r>
            <a:r>
              <a:rPr lang="nb-NO" dirty="0"/>
              <a:t>% </a:t>
            </a:r>
            <a:r>
              <a:rPr lang="nb-NO" smtClean="0"/>
              <a:t>stilling, en </a:t>
            </a:r>
            <a:r>
              <a:rPr lang="nb-NO" dirty="0"/>
              <a:t>60% stilling + sommervikarer.  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 descr="C:\Users\Gol Reisemål\Documents\GOL REISEMÅL\Nye logoer Gol\Gol LOGO\JPG\Gol-Logo-liggend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8135"/>
            <a:ext cx="2002155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21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008112"/>
          </a:xfrm>
        </p:spPr>
        <p:txBody>
          <a:bodyPr/>
          <a:lstStyle/>
          <a:p>
            <a:r>
              <a:rPr lang="nb-NO" dirty="0"/>
              <a:t>VÅRE  ARBEIDSOPPGAVER :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4392488"/>
          </a:xfrm>
        </p:spPr>
        <p:txBody>
          <a:bodyPr>
            <a:noAutofit/>
          </a:bodyPr>
          <a:lstStyle/>
          <a:p>
            <a:r>
              <a:rPr lang="nb-NO" sz="2400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Visit Gol </a:t>
            </a:r>
            <a:r>
              <a:rPr lang="nb-NO" dirty="0" smtClean="0">
                <a:solidFill>
                  <a:schemeClr val="tx1"/>
                </a:solidFill>
              </a:rPr>
              <a:t>arbeider </a:t>
            </a:r>
            <a:r>
              <a:rPr lang="nb-NO" dirty="0">
                <a:solidFill>
                  <a:schemeClr val="tx1"/>
                </a:solidFill>
              </a:rPr>
              <a:t>for at Gol skal bli en bedre kommune å bo i, arbeide og feriere 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Visit Gol skal markedsføre og utvikle Gol som destinasjon.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5" name="Bilde 4" descr="C:\Users\Gol Reisemål\Documents\GOL REISEMÅL\Nye logoer Gol\Gol LOGO\JPG\Gol-Logo-liggen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023356" cy="125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 descr="C:\Users\Frode\Documents\GOL REISEMÅL\Regionrådet\Logo Hallingdal\Hallingdal logo ov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17"/>
            <a:ext cx="1728192" cy="972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03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Gol sin posisjon : reiseliv og handel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3"/>
          </a:xfrm>
        </p:spPr>
        <p:txBody>
          <a:bodyPr/>
          <a:lstStyle/>
          <a:p>
            <a:r>
              <a:rPr lang="nb-NO" dirty="0"/>
              <a:t>REISELIV:  2017 - Gol nr. 6 i Buskerud </a:t>
            </a:r>
          </a:p>
          <a:p>
            <a:r>
              <a:rPr lang="nb-NO" dirty="0"/>
              <a:t>HANDEL:  2017 - Gol  nr.5 i </a:t>
            </a:r>
            <a:r>
              <a:rPr lang="nb-NO" dirty="0" smtClean="0"/>
              <a:t>landet</a:t>
            </a:r>
            <a:endParaRPr lang="nb-NO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0" y="2508718"/>
            <a:ext cx="7740560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67"/>
            <a:ext cx="9143999" cy="68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nb-NO" sz="3600" dirty="0"/>
              <a:t>Gol Turistkontor: Åpent hele året. </a:t>
            </a:r>
          </a:p>
          <a:p>
            <a:r>
              <a:rPr lang="nb-NO" sz="3600" dirty="0"/>
              <a:t>Sommer fra 09.00 til 18.00 + lør og </a:t>
            </a:r>
            <a:r>
              <a:rPr lang="nb-NO" sz="3600" dirty="0" err="1"/>
              <a:t>søn</a:t>
            </a:r>
            <a:endParaRPr lang="nb-NO" sz="3600" dirty="0"/>
          </a:p>
          <a:p>
            <a:r>
              <a:rPr lang="nb-NO" sz="3600" dirty="0"/>
              <a:t>Vinter fra 09.00 til 15.00</a:t>
            </a:r>
          </a:p>
          <a:p>
            <a:r>
              <a:rPr lang="nb-NO" sz="3600" dirty="0"/>
              <a:t>Selger </a:t>
            </a:r>
            <a:r>
              <a:rPr lang="nb-NO" sz="3600" dirty="0" smtClean="0"/>
              <a:t>kart, </a:t>
            </a:r>
            <a:r>
              <a:rPr lang="nb-NO" sz="3600" dirty="0" err="1" smtClean="0"/>
              <a:t>souvenirer</a:t>
            </a:r>
            <a:r>
              <a:rPr lang="nb-NO" sz="3600" dirty="0" smtClean="0"/>
              <a:t> og </a:t>
            </a:r>
            <a:r>
              <a:rPr lang="nb-NO" sz="3600" dirty="0" err="1" smtClean="0"/>
              <a:t>gaveatikler</a:t>
            </a:r>
            <a:endParaRPr lang="nb-NO" sz="3600" dirty="0"/>
          </a:p>
          <a:p>
            <a:r>
              <a:rPr lang="nb-NO" sz="3600" dirty="0"/>
              <a:t>Utleie av diverse utstyr: fiskestenger, sykler, baller, </a:t>
            </a:r>
            <a:r>
              <a:rPr lang="nb-NO" sz="3600" dirty="0" smtClean="0"/>
              <a:t>tennisutstyr, truger</a:t>
            </a:r>
            <a:endParaRPr lang="nb-NO" sz="3600" dirty="0"/>
          </a:p>
          <a:p>
            <a:r>
              <a:rPr lang="nb-NO" sz="3600" dirty="0"/>
              <a:t>Jobber </a:t>
            </a:r>
            <a:r>
              <a:rPr lang="nb-NO" sz="3600" dirty="0" smtClean="0"/>
              <a:t>med </a:t>
            </a:r>
            <a:r>
              <a:rPr lang="nb-NO" sz="3600" dirty="0"/>
              <a:t>å lage guidede turer for fiske, tur og sykkel sommer 2020. Trugeturer og måneskinnsturer vinter 2020.</a:t>
            </a:r>
          </a:p>
          <a:p>
            <a:pPr algn="r"/>
            <a:endParaRPr lang="nb-NO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Gol Turistkontor</a:t>
            </a:r>
          </a:p>
        </p:txBody>
      </p:sp>
    </p:spTree>
    <p:extLst>
      <p:ext uri="{BB962C8B-B14F-4D97-AF65-F5344CB8AC3E}">
        <p14:creationId xmlns:p14="http://schemas.microsoft.com/office/powerpoint/2010/main" val="3924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80AA204-B29A-4EFF-BBDC-A6C6BEF628CB" descr="BE8129B5-07BE-4A48-ADAC-0FF6AC413FF5@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8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gjør vi for </a:t>
            </a:r>
            <a:br>
              <a:rPr lang="nb-NO" dirty="0"/>
            </a:br>
            <a:r>
              <a:rPr lang="nb-NO" dirty="0"/>
              <a:t>Hyttegolingen?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Gol Handelssentrum  - Levende sentrum!   </a:t>
            </a:r>
          </a:p>
          <a:p>
            <a:r>
              <a:rPr lang="nb-NO" dirty="0" smtClean="0"/>
              <a:t>TRÅKK’N </a:t>
            </a:r>
            <a:r>
              <a:rPr lang="nb-NO" dirty="0"/>
              <a:t>ROLL  -  Sykkel i Hallingdal </a:t>
            </a:r>
          </a:p>
          <a:p>
            <a:r>
              <a:rPr lang="nb-NO" dirty="0"/>
              <a:t>Terrengsykkel i Hallingdal - masterplan</a:t>
            </a:r>
          </a:p>
          <a:p>
            <a:r>
              <a:rPr lang="nb-NO" dirty="0"/>
              <a:t>Langrenn Hallingdal  /</a:t>
            </a:r>
            <a:r>
              <a:rPr lang="nb-NO" b="1" dirty="0"/>
              <a:t>skisporet.no </a:t>
            </a:r>
          </a:p>
          <a:p>
            <a:r>
              <a:rPr lang="nb-NO" dirty="0"/>
              <a:t>Legge til rette for vandreturer /sykkelturer</a:t>
            </a:r>
          </a:p>
          <a:p>
            <a:r>
              <a:rPr lang="nb-NO" dirty="0"/>
              <a:t>Nytt turprogram for hele Gol sommer 2020</a:t>
            </a:r>
          </a:p>
          <a:p>
            <a:r>
              <a:rPr lang="nb-NO" dirty="0"/>
              <a:t>11 på topp på Golsfjellet</a:t>
            </a:r>
          </a:p>
          <a:p>
            <a:r>
              <a:rPr lang="nb-NO" dirty="0" err="1"/>
              <a:t>Pumptrack</a:t>
            </a:r>
            <a:r>
              <a:rPr lang="nb-NO" dirty="0"/>
              <a:t> og skatepark tilrettelagt i sentrum</a:t>
            </a:r>
          </a:p>
          <a:p>
            <a:r>
              <a:rPr lang="nb-NO" dirty="0"/>
              <a:t>Tilrettelagt for sykkelsti i sentrum ved Hallingmo - familievennlig</a:t>
            </a:r>
          </a:p>
        </p:txBody>
      </p:sp>
      <p:pic>
        <p:nvPicPr>
          <p:cNvPr id="5" name="Bilde 4" descr="C:\Users\Gol Reisemål\Documents\GOL REISEMÅL\Nye logoer Gol\Gol LOGO\JPG\Gol-Logo-liggen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002155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32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Utleie av Gol Idrettsarena i feriene </a:t>
            </a:r>
            <a:br>
              <a:rPr lang="nb-NO" dirty="0"/>
            </a:br>
            <a:r>
              <a:rPr lang="nb-NO" dirty="0"/>
              <a:t>Klatring og basishall </a:t>
            </a:r>
          </a:p>
        </p:txBody>
      </p:sp>
      <p:pic>
        <p:nvPicPr>
          <p:cNvPr id="2051" name="Picture 3" descr="C:\Users\Gol Reisemål\Documents\Pictures\Saved Pictures\Klatring Gol Idrettsar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1" y="2420888"/>
            <a:ext cx="3970784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Gol Reisemål\Documents\Pictures\Saved Pictures\basishallen .jpg">
            <a:extLst>
              <a:ext uri="{FF2B5EF4-FFF2-40B4-BE49-F238E27FC236}">
                <a16:creationId xmlns:a16="http://schemas.microsoft.com/office/drawing/2014/main" id="{E9755814-0785-4616-82A2-EF3530BA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88" y="2420888"/>
            <a:ext cx="4045381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9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329</Words>
  <Application>Microsoft Office PowerPoint</Application>
  <PresentationFormat>Skjermfremvisning (4:3)</PresentationFormat>
  <Paragraphs>76</Paragraphs>
  <Slides>16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Visit Gol AS</vt:lpstr>
      <vt:lpstr>Visit Gol AS</vt:lpstr>
      <vt:lpstr>VÅRE  ARBEIDSOPPGAVER : </vt:lpstr>
      <vt:lpstr>Gol sin posisjon : reiseliv og handel </vt:lpstr>
      <vt:lpstr>PowerPoint-presentasjon</vt:lpstr>
      <vt:lpstr>Gol Turistkontor</vt:lpstr>
      <vt:lpstr>PowerPoint-presentasjon</vt:lpstr>
      <vt:lpstr>Hva gjør vi for  Hyttegolingen? </vt:lpstr>
      <vt:lpstr> Utleie av Gol Idrettsarena i feriene  Klatring og basishall </vt:lpstr>
      <vt:lpstr>Hvordan  finne informasjon ?</vt:lpstr>
      <vt:lpstr>Goldagan og Fårefestivalen </vt:lpstr>
      <vt:lpstr>Andre arrangement </vt:lpstr>
      <vt:lpstr>Hva ønsker du deg på GOL  for å trives enda bedre? </vt:lpstr>
      <vt:lpstr>PowerPoint-presentasjon</vt:lpstr>
      <vt:lpstr>PowerPoint-presentasjon</vt:lpstr>
      <vt:lpstr>Hyttegoling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Gol AS</dc:title>
  <dc:creator>Sissel Bjørøen</dc:creator>
  <cp:lastModifiedBy>Heidi Granli</cp:lastModifiedBy>
  <cp:revision>4</cp:revision>
  <cp:lastPrinted>2019-10-05T12:30:20Z</cp:lastPrinted>
  <dcterms:created xsi:type="dcterms:W3CDTF">2019-10-03T11:14:09Z</dcterms:created>
  <dcterms:modified xsi:type="dcterms:W3CDTF">2019-10-05T13:46:18Z</dcterms:modified>
</cp:coreProperties>
</file>